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3" r:id="rId17"/>
    <p:sldId id="308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5" r:id="rId41"/>
    <p:sldId id="297" r:id="rId42"/>
    <p:sldId id="309" r:id="rId43"/>
    <p:sldId id="299" r:id="rId44"/>
    <p:sldId id="300" r:id="rId45"/>
    <p:sldId id="301" r:id="rId46"/>
    <p:sldId id="302" r:id="rId47"/>
    <p:sldId id="304" r:id="rId48"/>
    <p:sldId id="305" r:id="rId49"/>
    <p:sldId id="306" r:id="rId50"/>
    <p:sldId id="307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73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23EBF-EFEA-472A-984A-9609D6D99AFA}" type="datetimeFigureOut">
              <a:rPr lang="en-CA" smtClean="0"/>
              <a:t>2019-12-03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2C19C-A0A5-48D0-B296-2681623C9A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043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2C19C-A0A5-48D0-B296-2681623C9A49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710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8190-B796-40D9-B431-169084D1D451}" type="datetimeFigureOut">
              <a:rPr lang="en-CA" smtClean="0"/>
              <a:t>2019-12-03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0275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8190-B796-40D9-B431-169084D1D451}" type="datetimeFigureOut">
              <a:rPr lang="en-CA" smtClean="0"/>
              <a:t>2019-12-03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833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8190-B796-40D9-B431-169084D1D451}" type="datetimeFigureOut">
              <a:rPr lang="en-CA" smtClean="0"/>
              <a:t>2019-12-03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0431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8190-B796-40D9-B431-169084D1D451}" type="datetimeFigureOut">
              <a:rPr lang="en-CA" smtClean="0"/>
              <a:t>2019-12-03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9279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8190-B796-40D9-B431-169084D1D451}" type="datetimeFigureOut">
              <a:rPr lang="en-CA" smtClean="0"/>
              <a:t>2019-12-03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7849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8190-B796-40D9-B431-169084D1D451}" type="datetimeFigureOut">
              <a:rPr lang="en-CA" smtClean="0"/>
              <a:t>2019-12-03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4490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8190-B796-40D9-B431-169084D1D451}" type="datetimeFigureOut">
              <a:rPr lang="en-CA" smtClean="0"/>
              <a:t>2019-12-03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735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8190-B796-40D9-B431-169084D1D451}" type="datetimeFigureOut">
              <a:rPr lang="en-CA" smtClean="0"/>
              <a:t>2019-12-03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0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8190-B796-40D9-B431-169084D1D451}" type="datetimeFigureOut">
              <a:rPr lang="en-CA" smtClean="0"/>
              <a:t>2019-12-03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7927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8190-B796-40D9-B431-169084D1D451}" type="datetimeFigureOut">
              <a:rPr lang="en-CA" smtClean="0"/>
              <a:t>2019-12-03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689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8190-B796-40D9-B431-169084D1D451}" type="datetimeFigureOut">
              <a:rPr lang="en-CA" smtClean="0"/>
              <a:t>2019-12-03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3285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E8190-B796-40D9-B431-169084D1D451}" type="datetimeFigureOut">
              <a:rPr lang="en-CA" smtClean="0"/>
              <a:t>2019-12-03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F3333-A4A7-49ED-B156-C2341549B9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035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12B8F-19A4-43E4-B567-3C10C52BB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12648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CA" dirty="0"/>
              <a:t>Final Review 1</a:t>
            </a:r>
            <a:br>
              <a:rPr lang="en-CA" dirty="0"/>
            </a:br>
            <a:r>
              <a:rPr lang="en-CA" dirty="0"/>
              <a:t> </a:t>
            </a:r>
            <a:br>
              <a:rPr lang="en-CA" dirty="0"/>
            </a:br>
            <a:r>
              <a:rPr lang="en-CA" sz="4800" dirty="0"/>
              <a:t>2015 exam questions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42D9A-5155-4A2E-8FDF-1521F2230F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CA" dirty="0"/>
              <a:t>2019-12-03</a:t>
            </a:r>
          </a:p>
          <a:p>
            <a:endParaRPr lang="en-CA" dirty="0"/>
          </a:p>
          <a:p>
            <a:r>
              <a:rPr lang="en-CA" dirty="0"/>
              <a:t>Yaping Zheng</a:t>
            </a:r>
          </a:p>
          <a:p>
            <a:r>
              <a:rPr lang="en-CA" dirty="0"/>
              <a:t>PhD in Accounting, McGill University</a:t>
            </a:r>
          </a:p>
          <a:p>
            <a:r>
              <a:rPr lang="en-CA" dirty="0"/>
              <a:t>yaping.zheng@mail.mcgill.ca</a:t>
            </a:r>
          </a:p>
        </p:txBody>
      </p:sp>
    </p:spTree>
    <p:extLst>
      <p:ext uri="{BB962C8B-B14F-4D97-AF65-F5344CB8AC3E}">
        <p14:creationId xmlns:p14="http://schemas.microsoft.com/office/powerpoint/2010/main" val="719851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EBE198-74F3-457E-8932-4A71450AC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67"/>
            <a:ext cx="8955800" cy="8205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FAF19A-B9EE-42A2-8D04-FF2BAC0A4976}"/>
              </a:ext>
            </a:extLst>
          </p:cNvPr>
          <p:cNvCxnSpPr/>
          <p:nvPr/>
        </p:nvCxnSpPr>
        <p:spPr>
          <a:xfrm>
            <a:off x="701068" y="4748465"/>
            <a:ext cx="25218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FF5AF2-88DF-4987-B259-6599BAABC234}"/>
              </a:ext>
            </a:extLst>
          </p:cNvPr>
          <p:cNvCxnSpPr/>
          <p:nvPr/>
        </p:nvCxnSpPr>
        <p:spPr>
          <a:xfrm>
            <a:off x="1889788" y="4734027"/>
            <a:ext cx="0" cy="1395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EC78E2E-9784-40DA-83F9-49D953CD8382}"/>
              </a:ext>
            </a:extLst>
          </p:cNvPr>
          <p:cNvSpPr txBox="1"/>
          <p:nvPr/>
        </p:nvSpPr>
        <p:spPr>
          <a:xfrm>
            <a:off x="883948" y="4363455"/>
            <a:ext cx="204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Accounts receivable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4D07BE-0952-453A-9195-FAE11A04FCF7}"/>
              </a:ext>
            </a:extLst>
          </p:cNvPr>
          <p:cNvSpPr txBox="1"/>
          <p:nvPr/>
        </p:nvSpPr>
        <p:spPr>
          <a:xfrm>
            <a:off x="677092" y="5062266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10,250,000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CEDA9-6F90-42B1-950A-2103FBBF65A1}"/>
              </a:ext>
            </a:extLst>
          </p:cNvPr>
          <p:cNvSpPr txBox="1"/>
          <p:nvPr/>
        </p:nvSpPr>
        <p:spPr>
          <a:xfrm>
            <a:off x="1148675" y="5377838"/>
            <a:ext cx="7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2,500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97814C-E115-4159-BEC7-FCA220BB8F2E}"/>
              </a:ext>
            </a:extLst>
          </p:cNvPr>
          <p:cNvSpPr txBox="1"/>
          <p:nvPr/>
        </p:nvSpPr>
        <p:spPr>
          <a:xfrm>
            <a:off x="1928319" y="4777342"/>
            <a:ext cx="7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2,500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C47DA-C02C-4A13-A5E0-05BABDA08E57}"/>
              </a:ext>
            </a:extLst>
          </p:cNvPr>
          <p:cNvSpPr txBox="1"/>
          <p:nvPr/>
        </p:nvSpPr>
        <p:spPr>
          <a:xfrm>
            <a:off x="1904225" y="5046848"/>
            <a:ext cx="136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10,857,000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4C9DA2-3A2C-4E6F-B509-61C929AF3D2D}"/>
              </a:ext>
            </a:extLst>
          </p:cNvPr>
          <p:cNvSpPr txBox="1"/>
          <p:nvPr/>
        </p:nvSpPr>
        <p:spPr>
          <a:xfrm>
            <a:off x="1889788" y="5377960"/>
            <a:ext cx="136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57,000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E5A0FF-A427-4251-8ECC-9BFC1D735E04}"/>
              </a:ext>
            </a:extLst>
          </p:cNvPr>
          <p:cNvCxnSpPr/>
          <p:nvPr/>
        </p:nvCxnSpPr>
        <p:spPr>
          <a:xfrm>
            <a:off x="674628" y="5749911"/>
            <a:ext cx="25073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63C139-697E-4755-A3A1-CFA794370873}"/>
              </a:ext>
            </a:extLst>
          </p:cNvPr>
          <p:cNvSpPr txBox="1"/>
          <p:nvPr/>
        </p:nvSpPr>
        <p:spPr>
          <a:xfrm>
            <a:off x="715622" y="4777342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en-CA" altLang="zh-CN" dirty="0">
                <a:solidFill>
                  <a:srgbClr val="FF0000"/>
                </a:solidFill>
              </a:rPr>
              <a:t>,</a:t>
            </a:r>
            <a:r>
              <a:rPr lang="en-US" altLang="zh-CN" dirty="0">
                <a:solidFill>
                  <a:srgbClr val="FF0000"/>
                </a:solidFill>
              </a:rPr>
              <a:t>400</a:t>
            </a:r>
            <a:r>
              <a:rPr lang="en-CA" dirty="0">
                <a:solidFill>
                  <a:srgbClr val="FF0000"/>
                </a:solidFill>
              </a:rPr>
              <a:t>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DCFCC6-7CD5-47E3-8B24-2A32772667B7}"/>
              </a:ext>
            </a:extLst>
          </p:cNvPr>
          <p:cNvSpPr txBox="1"/>
          <p:nvPr/>
        </p:nvSpPr>
        <p:spPr>
          <a:xfrm>
            <a:off x="584858" y="5788004"/>
            <a:ext cx="136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2,736,000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ECF4D0-422C-4EB3-887C-FFB1CF47AD1B}"/>
              </a:ext>
            </a:extLst>
          </p:cNvPr>
          <p:cNvSpPr/>
          <p:nvPr/>
        </p:nvSpPr>
        <p:spPr>
          <a:xfrm>
            <a:off x="665274" y="924640"/>
            <a:ext cx="87674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</a:rPr>
              <a:t>Receivables turnover ratio = 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Net credit sales/Average gross accounts receivable during the year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733DC6-94A9-4227-992E-53F59E7E8679}"/>
              </a:ext>
            </a:extLst>
          </p:cNvPr>
          <p:cNvSpPr/>
          <p:nvPr/>
        </p:nvSpPr>
        <p:spPr>
          <a:xfrm>
            <a:off x="3337559" y="1278584"/>
            <a:ext cx="2762451" cy="35394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5868DF-0FE9-4BC3-8DE5-C26DB82EB4F0}"/>
              </a:ext>
            </a:extLst>
          </p:cNvPr>
          <p:cNvSpPr txBox="1"/>
          <p:nvPr/>
        </p:nvSpPr>
        <p:spPr>
          <a:xfrm>
            <a:off x="2959768" y="1741049"/>
            <a:ext cx="6280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amount reported in the Accounts Receivable account (before deducting allowance for doubtful </a:t>
            </a:r>
            <a:r>
              <a:rPr lang="en-CA" dirty="0"/>
              <a:t>accounts)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EC1933-1B48-4D55-9F78-C193C2D5FD5F}"/>
              </a:ext>
            </a:extLst>
          </p:cNvPr>
          <p:cNvSpPr txBox="1"/>
          <p:nvPr/>
        </p:nvSpPr>
        <p:spPr>
          <a:xfrm>
            <a:off x="460553" y="2629612"/>
            <a:ext cx="8356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ratio is used to assess the </a:t>
            </a:r>
            <a:r>
              <a:rPr lang="en-US" sz="2400" dirty="0">
                <a:solidFill>
                  <a:srgbClr val="FF0000"/>
                </a:solidFill>
              </a:rPr>
              <a:t>liquidity of receivables</a:t>
            </a:r>
            <a:r>
              <a:rPr lang="en-US" sz="2400" dirty="0"/>
              <a:t>. It measures the </a:t>
            </a:r>
            <a:r>
              <a:rPr lang="en-US" sz="2400" dirty="0">
                <a:solidFill>
                  <a:srgbClr val="FF0000"/>
                </a:solidFill>
              </a:rPr>
              <a:t>number of times</a:t>
            </a:r>
            <a:r>
              <a:rPr lang="en-US" sz="2400" dirty="0"/>
              <a:t>, on average, that receivables are collected during the year.</a:t>
            </a:r>
            <a:endParaRPr lang="en-CA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D7B863-F18E-415C-A34B-021B9C9938CB}"/>
              </a:ext>
            </a:extLst>
          </p:cNvPr>
          <p:cNvSpPr txBox="1"/>
          <p:nvPr/>
        </p:nvSpPr>
        <p:spPr>
          <a:xfrm>
            <a:off x="4228728" y="4072173"/>
            <a:ext cx="3967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Average gross accounts receivable= (3,400,000+2,736,000)/2=3,068,000</a:t>
            </a:r>
          </a:p>
          <a:p>
            <a:r>
              <a:rPr lang="en-CA" dirty="0"/>
              <a:t>Receivable turnover ratio=</a:t>
            </a:r>
          </a:p>
          <a:p>
            <a:r>
              <a:rPr lang="en-CA" dirty="0"/>
              <a:t>10,250,000/3,068,000=3.34</a:t>
            </a:r>
          </a:p>
        </p:txBody>
      </p:sp>
    </p:spTree>
    <p:extLst>
      <p:ext uri="{BB962C8B-B14F-4D97-AF65-F5344CB8AC3E}">
        <p14:creationId xmlns:p14="http://schemas.microsoft.com/office/powerpoint/2010/main" val="1615631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8EFF1D-3242-4A1D-94ED-50F84B8DB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4" y="292637"/>
            <a:ext cx="8390283" cy="9730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5E321C-0784-4660-AF6E-DB79A447EA8E}"/>
              </a:ext>
            </a:extLst>
          </p:cNvPr>
          <p:cNvSpPr/>
          <p:nvPr/>
        </p:nvSpPr>
        <p:spPr>
          <a:xfrm>
            <a:off x="761526" y="1608034"/>
            <a:ext cx="87674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000" b="1" dirty="0">
                <a:solidFill>
                  <a:srgbClr val="FF0000"/>
                </a:solidFill>
              </a:rPr>
              <a:t>Receivables turnover ratio = </a:t>
            </a:r>
          </a:p>
          <a:p>
            <a:r>
              <a:rPr lang="en-CA" sz="2000" b="1" dirty="0">
                <a:solidFill>
                  <a:srgbClr val="FF0000"/>
                </a:solidFill>
              </a:rPr>
              <a:t>Net credit sales/Average gross accounts receivable during the year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D174E99-10A6-42DA-AD15-DC9A37948E9C}"/>
              </a:ext>
            </a:extLst>
          </p:cNvPr>
          <p:cNvSpPr/>
          <p:nvPr/>
        </p:nvSpPr>
        <p:spPr>
          <a:xfrm>
            <a:off x="7825339" y="2040556"/>
            <a:ext cx="268376" cy="2753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C4EE38BE-F8FA-4A8F-8221-95F1F5A00DE7}"/>
              </a:ext>
            </a:extLst>
          </p:cNvPr>
          <p:cNvSpPr/>
          <p:nvPr/>
        </p:nvSpPr>
        <p:spPr>
          <a:xfrm>
            <a:off x="442762" y="1646535"/>
            <a:ext cx="318764" cy="2448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52B26-A833-48FD-BDEA-8AB9A8A89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21594"/>
            <a:ext cx="9144000" cy="814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FCC311-7809-421D-872A-F95A9F8F5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24" y="4071791"/>
            <a:ext cx="8537619" cy="6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32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85C73D-546A-4DFE-92B3-00E1AF118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" y="0"/>
            <a:ext cx="8900910" cy="324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E48751-7D7F-4602-BC00-BEC34AD8E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0320"/>
            <a:ext cx="9144000" cy="185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3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C29A76-773C-46F6-845D-2BB99A23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501" y="150735"/>
            <a:ext cx="9144000" cy="23599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E5671D-1588-4245-8DEB-C875365DA13F}"/>
              </a:ext>
            </a:extLst>
          </p:cNvPr>
          <p:cNvSpPr/>
          <p:nvPr/>
        </p:nvSpPr>
        <p:spPr>
          <a:xfrm>
            <a:off x="833990" y="2796759"/>
            <a:ext cx="6420347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  <a:latin typeface="FranklinGothic-Book,Bold"/>
              </a:rPr>
              <a:t>original cost :</a:t>
            </a:r>
            <a:r>
              <a:rPr lang="en-CA" b="1" dirty="0">
                <a:latin typeface="FranklinGothic-Book,Bold"/>
              </a:rPr>
              <a:t> </a:t>
            </a:r>
            <a:r>
              <a:rPr lang="en-CA" b="1" dirty="0"/>
              <a:t>$21,875/0.4375 = $50,000</a:t>
            </a:r>
          </a:p>
          <a:p>
            <a:endParaRPr lang="en-CA" b="1" dirty="0"/>
          </a:p>
          <a:p>
            <a:r>
              <a:rPr lang="en-CA" b="1" dirty="0">
                <a:solidFill>
                  <a:srgbClr val="FF0000"/>
                </a:solidFill>
              </a:rPr>
              <a:t>double-declining-balance depreciation rate:</a:t>
            </a:r>
            <a:r>
              <a:rPr lang="en-CA" b="1" dirty="0"/>
              <a:t> 1/8*2=0.25</a:t>
            </a:r>
          </a:p>
          <a:p>
            <a:endParaRPr lang="en-CA" b="1" dirty="0"/>
          </a:p>
          <a:p>
            <a:r>
              <a:rPr lang="en-CA" b="1" dirty="0">
                <a:solidFill>
                  <a:srgbClr val="FF0000"/>
                </a:solidFill>
              </a:rPr>
              <a:t>first year's depreciation expense: </a:t>
            </a:r>
            <a:r>
              <a:rPr lang="en-CA" b="1" dirty="0"/>
              <a:t>$50,000 × 0.25 = $12,500</a:t>
            </a:r>
          </a:p>
          <a:p>
            <a:endParaRPr lang="en-CA" b="1" dirty="0"/>
          </a:p>
          <a:p>
            <a:r>
              <a:rPr lang="en-CA" b="1" dirty="0">
                <a:solidFill>
                  <a:srgbClr val="FF0000"/>
                </a:solidFill>
              </a:rPr>
              <a:t>second year's depreciation expense: </a:t>
            </a:r>
            <a:r>
              <a:rPr lang="en-CA" b="1" dirty="0"/>
              <a:t>$37,500 × 0.25 = $9,375</a:t>
            </a:r>
          </a:p>
          <a:p>
            <a:endParaRPr lang="en-CA" b="1" dirty="0"/>
          </a:p>
          <a:p>
            <a:r>
              <a:rPr lang="en-CA" b="1" dirty="0">
                <a:solidFill>
                  <a:srgbClr val="FF0000"/>
                </a:solidFill>
              </a:rPr>
              <a:t>balance in accumulated depreciation: </a:t>
            </a:r>
            <a:r>
              <a:rPr lang="en-CA" b="1" dirty="0"/>
              <a:t>$12,500 + $9,375 = $21,875</a:t>
            </a:r>
          </a:p>
          <a:p>
            <a:endParaRPr lang="en-CA" b="1" dirty="0"/>
          </a:p>
          <a:p>
            <a:r>
              <a:rPr lang="en-US" b="1" dirty="0"/>
              <a:t>The Furniture is 2 years old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46577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68C66-461B-4D47-8609-E5AA769EC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48"/>
            <a:ext cx="9144000" cy="2106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73CA4B-9471-4763-AF48-3BE9A8273BA3}"/>
              </a:ext>
            </a:extLst>
          </p:cNvPr>
          <p:cNvSpPr txBox="1"/>
          <p:nvPr/>
        </p:nvSpPr>
        <p:spPr>
          <a:xfrm>
            <a:off x="131623" y="2314876"/>
            <a:ext cx="87638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When shares are issued for a noncash consideration, they should be recorded at the </a:t>
            </a:r>
            <a:r>
              <a:rPr lang="en-US" sz="2000" b="1" dirty="0">
                <a:solidFill>
                  <a:srgbClr val="FF0000"/>
                </a:solidFill>
              </a:rPr>
              <a:t>fair value </a:t>
            </a:r>
            <a:r>
              <a:rPr lang="en-US" sz="2000" b="1" dirty="0"/>
              <a:t>of the consideration received.</a:t>
            </a:r>
          </a:p>
          <a:p>
            <a:endParaRPr lang="en-US" sz="2000" b="1" dirty="0"/>
          </a:p>
          <a:p>
            <a:r>
              <a:rPr lang="en-US" sz="2000" b="1" dirty="0"/>
              <a:t>If the fair value of the consideration received </a:t>
            </a:r>
            <a:r>
              <a:rPr lang="en-US" sz="2000" b="1" dirty="0">
                <a:solidFill>
                  <a:srgbClr val="FF0000"/>
                </a:solidFill>
              </a:rPr>
              <a:t>cannot be reliably determined</a:t>
            </a:r>
            <a:r>
              <a:rPr lang="en-US" sz="2000" b="1" dirty="0"/>
              <a:t>, then the </a:t>
            </a:r>
            <a:r>
              <a:rPr lang="en-US" sz="2000" b="1" dirty="0">
                <a:solidFill>
                  <a:srgbClr val="FF0000"/>
                </a:solidFill>
              </a:rPr>
              <a:t>fair value of the consideration given up</a:t>
            </a:r>
            <a:r>
              <a:rPr lang="en-US" sz="2000" b="1" dirty="0"/>
              <a:t> would be used instead.</a:t>
            </a:r>
            <a:endParaRPr lang="en-CA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C038B-DFB5-45DB-B0B4-EA754CEED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3208"/>
            <a:ext cx="9144000" cy="16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40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D86EAB-8F7E-48A0-9FEF-66E156266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181474" cy="2492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3F1964-73C6-4665-9539-139110EC4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644" y="3579585"/>
            <a:ext cx="6426467" cy="71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8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0CFB6A-0CE2-45B5-9C15-E5E04E705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784"/>
            <a:ext cx="9144000" cy="37323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CE604-22AC-4177-A855-33E629BA2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30" y="4049128"/>
            <a:ext cx="5425540" cy="536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318BF-6DBD-4E52-9ABE-F342CD04BD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44"/>
          <a:stretch/>
        </p:blipFill>
        <p:spPr>
          <a:xfrm>
            <a:off x="750770" y="4641408"/>
            <a:ext cx="5741469" cy="321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06F8ED-4355-4D52-9790-384FE2DC3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9923" y="5019128"/>
            <a:ext cx="6457437" cy="5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43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4698-4E56-4DC9-9AED-7F3E6AA2D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703" y="2396057"/>
            <a:ext cx="4390924" cy="1325563"/>
          </a:xfrm>
        </p:spPr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10 mins Break</a:t>
            </a:r>
          </a:p>
        </p:txBody>
      </p:sp>
    </p:spTree>
    <p:extLst>
      <p:ext uri="{BB962C8B-B14F-4D97-AF65-F5344CB8AC3E}">
        <p14:creationId xmlns:p14="http://schemas.microsoft.com/office/powerpoint/2010/main" val="3995003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F5FD6E-1CFB-467A-8DC2-808B13A64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703"/>
            <a:ext cx="9144000" cy="50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42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740B80-2845-40A1-9B3E-CC5D4F358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" y="63125"/>
            <a:ext cx="9144000" cy="456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1249DC-8F74-455C-9224-80343DF53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3076"/>
            <a:ext cx="9144000" cy="918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4BB89A-E149-41C2-9AEA-CAC3F5062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69949"/>
            <a:ext cx="9144000" cy="318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B69D7-0811-41FE-94E8-D4FE3DE52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81396"/>
            <a:ext cx="9144000" cy="84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1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6B1422-EC18-4721-AD7D-EBC601A6DD7F}"/>
              </a:ext>
            </a:extLst>
          </p:cNvPr>
          <p:cNvSpPr/>
          <p:nvPr/>
        </p:nvSpPr>
        <p:spPr>
          <a:xfrm>
            <a:off x="4103506" y="3244334"/>
            <a:ext cx="936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FFFF"/>
                </a:solidFill>
                <a:latin typeface="Arial" panose="020B0604020202020204" pitchFamily="34" charset="0"/>
              </a:rPr>
              <a:t>401120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E2185-31D8-44EA-B716-F8E41F613F77}"/>
              </a:ext>
            </a:extLst>
          </p:cNvPr>
          <p:cNvSpPr/>
          <p:nvPr/>
        </p:nvSpPr>
        <p:spPr>
          <a:xfrm>
            <a:off x="4103506" y="3244334"/>
            <a:ext cx="936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FFFF"/>
                </a:solidFill>
                <a:latin typeface="Arial" panose="020B0604020202020204" pitchFamily="34" charset="0"/>
              </a:rPr>
              <a:t>401120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E75E9-9924-4519-A710-112FF221F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2" y="84157"/>
            <a:ext cx="8890509" cy="66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55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54679D-2A75-4425-A59F-2D39EF420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389"/>
            <a:ext cx="9144000" cy="817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A9EA8-E2D3-4717-BCB5-CBDEBB07F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1457"/>
            <a:ext cx="9144000" cy="205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91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72E395-B8BE-4B00-813C-0D16048F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55"/>
            <a:ext cx="6379043" cy="376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97FDE1-098F-4B7B-A4C3-70AA13FA6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250" y="1261336"/>
            <a:ext cx="3652286" cy="5944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5F6321-F5CD-4D1B-8AE9-E0EBE3841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21445"/>
            <a:ext cx="9144000" cy="911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FD0ED7-587A-4FB1-BE3C-11DE7D9BF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87797"/>
            <a:ext cx="9144000" cy="159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96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1D48D-930F-4CBB-AA5D-B76F8BA0E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55" y="116897"/>
            <a:ext cx="6588299" cy="3879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1B2CDD-FDCC-4CAC-98F8-81393129F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24" y="3996122"/>
            <a:ext cx="6498959" cy="27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12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DC4C72-AFF1-497F-9DCA-1D53DB04B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" r="7684"/>
          <a:stretch/>
        </p:blipFill>
        <p:spPr>
          <a:xfrm>
            <a:off x="-1" y="636914"/>
            <a:ext cx="9120869" cy="406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38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681E02-631C-4062-9258-F390ECE2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178"/>
            <a:ext cx="9144000" cy="480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32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07432C-D1DA-470D-B867-5EF684A15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359"/>
            <a:ext cx="9144000" cy="468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62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0EB07A-65A8-4D55-8190-3A8E350C54F4}"/>
              </a:ext>
            </a:extLst>
          </p:cNvPr>
          <p:cNvSpPr txBox="1"/>
          <p:nvPr/>
        </p:nvSpPr>
        <p:spPr>
          <a:xfrm>
            <a:off x="845578" y="3378467"/>
            <a:ext cx="8081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Cost of goods sold = Cost of goods available for sale – Ending inventory</a:t>
            </a:r>
          </a:p>
          <a:p>
            <a:r>
              <a:rPr lang="en-CA" dirty="0"/>
              <a:t>                                 = Beginning inventory  +  Net purchases – Ending inventory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41E17-A3F9-41F1-9FEA-2A6322516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50"/>
          <a:stretch/>
        </p:blipFill>
        <p:spPr>
          <a:xfrm>
            <a:off x="0" y="0"/>
            <a:ext cx="9144000" cy="3118106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38160E08-CF6A-497A-B6E0-D1F5997CF1BF}"/>
              </a:ext>
            </a:extLst>
          </p:cNvPr>
          <p:cNvSpPr/>
          <p:nvPr/>
        </p:nvSpPr>
        <p:spPr>
          <a:xfrm>
            <a:off x="6583680" y="1496728"/>
            <a:ext cx="365760" cy="38501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73BBD19-4886-49FE-8D24-4AD0F39EAAA1}"/>
              </a:ext>
            </a:extLst>
          </p:cNvPr>
          <p:cNvSpPr/>
          <p:nvPr/>
        </p:nvSpPr>
        <p:spPr>
          <a:xfrm>
            <a:off x="8561672" y="1544855"/>
            <a:ext cx="365760" cy="38501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31F1F2-A745-4F0C-B7B6-09866F51D1D6}"/>
              </a:ext>
            </a:extLst>
          </p:cNvPr>
          <p:cNvSpPr txBox="1"/>
          <p:nvPr/>
        </p:nvSpPr>
        <p:spPr>
          <a:xfrm>
            <a:off x="6463364" y="1913641"/>
            <a:ext cx="76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7000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6148F7-D0BD-468C-8413-4A6FAF5303AF}"/>
              </a:ext>
            </a:extLst>
          </p:cNvPr>
          <p:cNvSpPr txBox="1"/>
          <p:nvPr/>
        </p:nvSpPr>
        <p:spPr>
          <a:xfrm>
            <a:off x="8434938" y="1929866"/>
            <a:ext cx="76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9000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80FCF275-21D6-4979-A9EA-BA4C05C434C3}"/>
              </a:ext>
            </a:extLst>
          </p:cNvPr>
          <p:cNvSpPr/>
          <p:nvPr/>
        </p:nvSpPr>
        <p:spPr>
          <a:xfrm>
            <a:off x="8516753" y="264697"/>
            <a:ext cx="365760" cy="38501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FF49DD-CA01-4A47-AB97-617C90DBBF79}"/>
              </a:ext>
            </a:extLst>
          </p:cNvPr>
          <p:cNvSpPr txBox="1"/>
          <p:nvPr/>
        </p:nvSpPr>
        <p:spPr>
          <a:xfrm>
            <a:off x="8364354" y="587762"/>
            <a:ext cx="76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7000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58B50740-6659-4E08-B655-F5A9141E67A1}"/>
              </a:ext>
            </a:extLst>
          </p:cNvPr>
          <p:cNvSpPr/>
          <p:nvPr/>
        </p:nvSpPr>
        <p:spPr>
          <a:xfrm>
            <a:off x="7223760" y="4024798"/>
            <a:ext cx="470916" cy="36933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1B96D2F2-F793-4EDF-998C-712B1C04E3D1}"/>
              </a:ext>
            </a:extLst>
          </p:cNvPr>
          <p:cNvSpPr/>
          <p:nvPr/>
        </p:nvSpPr>
        <p:spPr>
          <a:xfrm rot="10800000">
            <a:off x="1630680" y="4047377"/>
            <a:ext cx="470916" cy="36933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58E276-34FB-446E-8328-50A4F406AEA7}"/>
              </a:ext>
            </a:extLst>
          </p:cNvPr>
          <p:cNvSpPr txBox="1"/>
          <p:nvPr/>
        </p:nvSpPr>
        <p:spPr>
          <a:xfrm>
            <a:off x="7873945" y="4132087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7,000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EB24E2-847C-433D-8DB7-6C6659A7640D}"/>
              </a:ext>
            </a:extLst>
          </p:cNvPr>
          <p:cNvSpPr txBox="1"/>
          <p:nvPr/>
        </p:nvSpPr>
        <p:spPr>
          <a:xfrm>
            <a:off x="446532" y="3982531"/>
            <a:ext cx="72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2014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2B3CFE-A4EF-48C9-90A9-34F8666A6795}"/>
              </a:ext>
            </a:extLst>
          </p:cNvPr>
          <p:cNvSpPr txBox="1"/>
          <p:nvPr/>
        </p:nvSpPr>
        <p:spPr>
          <a:xfrm>
            <a:off x="446532" y="4608708"/>
            <a:ext cx="722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2015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B2F4D0A4-CABE-4AA4-8E00-2E5B594D0138}"/>
              </a:ext>
            </a:extLst>
          </p:cNvPr>
          <p:cNvSpPr/>
          <p:nvPr/>
        </p:nvSpPr>
        <p:spPr>
          <a:xfrm>
            <a:off x="3339846" y="4632329"/>
            <a:ext cx="470916" cy="36933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AAAC77-F5FE-4CC5-97BA-A748E9286524}"/>
              </a:ext>
            </a:extLst>
          </p:cNvPr>
          <p:cNvSpPr txBox="1"/>
          <p:nvPr/>
        </p:nvSpPr>
        <p:spPr>
          <a:xfrm>
            <a:off x="3823435" y="4648096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7,000</a:t>
            </a: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F060C6F6-7415-40BB-ADF6-BACE2E5E8FE6}"/>
              </a:ext>
            </a:extLst>
          </p:cNvPr>
          <p:cNvSpPr/>
          <p:nvPr/>
        </p:nvSpPr>
        <p:spPr>
          <a:xfrm>
            <a:off x="1630680" y="4608972"/>
            <a:ext cx="470916" cy="36933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170B7F-760B-4165-AEF5-D2A63C91A264}"/>
              </a:ext>
            </a:extLst>
          </p:cNvPr>
          <p:cNvSpPr txBox="1"/>
          <p:nvPr/>
        </p:nvSpPr>
        <p:spPr>
          <a:xfrm>
            <a:off x="2209800" y="4678928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16,000</a:t>
            </a: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8C6BD136-6211-4A77-8774-BDCE35A13E5D}"/>
              </a:ext>
            </a:extLst>
          </p:cNvPr>
          <p:cNvSpPr/>
          <p:nvPr/>
        </p:nvSpPr>
        <p:spPr>
          <a:xfrm rot="10800000">
            <a:off x="7223760" y="4647170"/>
            <a:ext cx="470916" cy="369332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33FBAA-F0AF-45FF-A90E-59712EF0CABA}"/>
              </a:ext>
            </a:extLst>
          </p:cNvPr>
          <p:cNvSpPr txBox="1"/>
          <p:nvPr/>
        </p:nvSpPr>
        <p:spPr>
          <a:xfrm>
            <a:off x="7873945" y="4647170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9,000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CBF23C-8269-4C84-A921-1B5F83FA4BCB}"/>
              </a:ext>
            </a:extLst>
          </p:cNvPr>
          <p:cNvSpPr txBox="1"/>
          <p:nvPr/>
        </p:nvSpPr>
        <p:spPr>
          <a:xfrm>
            <a:off x="2280865" y="4055032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7,000</a:t>
            </a:r>
          </a:p>
        </p:txBody>
      </p:sp>
    </p:spTree>
    <p:extLst>
      <p:ext uri="{BB962C8B-B14F-4D97-AF65-F5344CB8AC3E}">
        <p14:creationId xmlns:p14="http://schemas.microsoft.com/office/powerpoint/2010/main" val="3532188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12EBE6-56E1-4C6E-858E-F78D7740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7810"/>
            <a:ext cx="9144000" cy="374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44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EC6377-BFAB-4154-BC27-CBD008359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732"/>
            <a:ext cx="9144000" cy="831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31345-FBF1-47F6-8169-C65CBF086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04" y="1455444"/>
            <a:ext cx="6892791" cy="2822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3C4FB8-F148-4807-BB2B-BB2106B932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731" b="52360"/>
          <a:stretch/>
        </p:blipFill>
        <p:spPr>
          <a:xfrm>
            <a:off x="630455" y="4415869"/>
            <a:ext cx="7979894" cy="8876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5A08A4-DEA5-44CD-986B-48A43A37B1C4}"/>
              </a:ext>
            </a:extLst>
          </p:cNvPr>
          <p:cNvSpPr txBox="1"/>
          <p:nvPr/>
        </p:nvSpPr>
        <p:spPr>
          <a:xfrm>
            <a:off x="745958" y="5491213"/>
            <a:ext cx="7166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2014 income before tax= </a:t>
            </a:r>
            <a:r>
              <a:rPr lang="en-CA" b="1" dirty="0"/>
              <a:t>25,000 -7,000 = 18,000</a:t>
            </a:r>
          </a:p>
          <a:p>
            <a:r>
              <a:rPr lang="en-CA" dirty="0"/>
              <a:t>2015 income before tax = </a:t>
            </a:r>
            <a:r>
              <a:rPr lang="en-CA" b="1" dirty="0"/>
              <a:t>32,000 + 7,000 + 9,000= 48,000</a:t>
            </a:r>
            <a:r>
              <a:rPr lang="en-CA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17601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01EC55-38EF-4CC1-9410-7EEC5FBC3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96" y="0"/>
            <a:ext cx="7623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11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1DD21-F068-4397-A53C-2C22015FC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19" y="373455"/>
            <a:ext cx="7302534" cy="3861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F4DF74-7006-4FFC-844B-DBD1C7C14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37" y="4907402"/>
            <a:ext cx="9215474" cy="122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52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12CB18-B31D-43A0-8DA0-E4D86F38A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605"/>
            <a:ext cx="9144000" cy="52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56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747951-00BE-41F9-8741-5A912ACCA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69"/>
            <a:ext cx="9144000" cy="16740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045047-C55E-4FAF-9665-01175D81C678}"/>
              </a:ext>
            </a:extLst>
          </p:cNvPr>
          <p:cNvSpPr txBox="1"/>
          <p:nvPr/>
        </p:nvSpPr>
        <p:spPr>
          <a:xfrm>
            <a:off x="500513" y="1775861"/>
            <a:ext cx="290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Average cost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AB3590-8D10-4EC1-A38B-5F1012F67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8877"/>
            <a:ext cx="9144000" cy="431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17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989543-5E52-4941-8E1C-AB8890252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181"/>
          <a:stretch/>
        </p:blipFill>
        <p:spPr>
          <a:xfrm>
            <a:off x="168443" y="176245"/>
            <a:ext cx="8364354" cy="20471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B181BE-125B-4B2E-9FC5-BFBB788996E9}"/>
              </a:ext>
            </a:extLst>
          </p:cNvPr>
          <p:cNvSpPr/>
          <p:nvPr/>
        </p:nvSpPr>
        <p:spPr>
          <a:xfrm>
            <a:off x="662940" y="4211053"/>
            <a:ext cx="1728216" cy="158805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105 unit × $25</a:t>
            </a:r>
          </a:p>
          <a:p>
            <a:pPr algn="ctr"/>
            <a:r>
              <a:rPr lang="en-CA" dirty="0"/>
              <a:t>$115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588C0B-3DC0-44F9-A128-E447BC668A9C}"/>
              </a:ext>
            </a:extLst>
          </p:cNvPr>
          <p:cNvSpPr/>
          <p:nvPr/>
        </p:nvSpPr>
        <p:spPr>
          <a:xfrm>
            <a:off x="662940" y="3315902"/>
            <a:ext cx="1728216" cy="89515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50 unit × $32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FC07E-1BBA-4B51-9D00-DF4DB9223F9A}"/>
              </a:ext>
            </a:extLst>
          </p:cNvPr>
          <p:cNvSpPr txBox="1"/>
          <p:nvPr/>
        </p:nvSpPr>
        <p:spPr>
          <a:xfrm>
            <a:off x="2868327" y="2223436"/>
            <a:ext cx="58665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Nov 7: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Total value of inventory before sale:</a:t>
            </a:r>
          </a:p>
          <a:p>
            <a:endParaRPr lang="en-CA" dirty="0"/>
          </a:p>
          <a:p>
            <a:r>
              <a:rPr lang="en-CA" dirty="0"/>
              <a:t>105*25  + 115  +  50*32 = 4,340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Total number of inventory before sale:</a:t>
            </a:r>
          </a:p>
          <a:p>
            <a:endParaRPr lang="en-CA" dirty="0"/>
          </a:p>
          <a:p>
            <a:r>
              <a:rPr lang="en-CA" dirty="0"/>
              <a:t>105 + 50 = 155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Unit cost for sale: </a:t>
            </a:r>
          </a:p>
          <a:p>
            <a:endParaRPr lang="en-CA" dirty="0"/>
          </a:p>
          <a:p>
            <a:r>
              <a:rPr lang="en-CA" dirty="0"/>
              <a:t>4,340/155 = 28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GOGS:  85*28 = 2380</a:t>
            </a:r>
          </a:p>
          <a:p>
            <a:r>
              <a:rPr lang="en-CA" dirty="0">
                <a:solidFill>
                  <a:srgbClr val="FF0000"/>
                </a:solidFill>
              </a:rPr>
              <a:t>Inventory balance:  70*28= 1960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C46435-4912-4DD0-A4E6-79DBB1277497}"/>
              </a:ext>
            </a:extLst>
          </p:cNvPr>
          <p:cNvSpPr/>
          <p:nvPr/>
        </p:nvSpPr>
        <p:spPr>
          <a:xfrm>
            <a:off x="7077697" y="3429000"/>
            <a:ext cx="1728216" cy="15231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70 unit × $28</a:t>
            </a:r>
          </a:p>
        </p:txBody>
      </p:sp>
    </p:spTree>
    <p:extLst>
      <p:ext uri="{BB962C8B-B14F-4D97-AF65-F5344CB8AC3E}">
        <p14:creationId xmlns:p14="http://schemas.microsoft.com/office/powerpoint/2010/main" val="1106341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4B2AB1-8149-418C-960C-16D2E739C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086"/>
            <a:ext cx="9144000" cy="5730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DF09EB-2ED1-48DD-B5A3-5CFEA175ACBB}"/>
              </a:ext>
            </a:extLst>
          </p:cNvPr>
          <p:cNvSpPr/>
          <p:nvPr/>
        </p:nvSpPr>
        <p:spPr>
          <a:xfrm>
            <a:off x="893465" y="2004461"/>
            <a:ext cx="1728216" cy="15231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70 unit × $28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0501CC-9A67-4F90-8E99-AD48320BEFFE}"/>
              </a:ext>
            </a:extLst>
          </p:cNvPr>
          <p:cNvSpPr/>
          <p:nvPr/>
        </p:nvSpPr>
        <p:spPr>
          <a:xfrm>
            <a:off x="5367608" y="1621857"/>
            <a:ext cx="1728216" cy="190580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80 unit × $28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4BCC52-3D50-4565-BCD9-54BBCEEF0528}"/>
              </a:ext>
            </a:extLst>
          </p:cNvPr>
          <p:cNvSpPr txBox="1"/>
          <p:nvPr/>
        </p:nvSpPr>
        <p:spPr>
          <a:xfrm>
            <a:off x="3433431" y="2204053"/>
            <a:ext cx="1122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after </a:t>
            </a:r>
          </a:p>
          <a:p>
            <a:r>
              <a:rPr lang="en-CA" dirty="0"/>
              <a:t>return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2D2FC1-5A03-4B88-830C-9846DDB19673}"/>
              </a:ext>
            </a:extLst>
          </p:cNvPr>
          <p:cNvCxnSpPr/>
          <p:nvPr/>
        </p:nvCxnSpPr>
        <p:spPr>
          <a:xfrm>
            <a:off x="3563733" y="2562005"/>
            <a:ext cx="6126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384973C-32C3-4ADC-8ED0-40D27D83C4F1}"/>
              </a:ext>
            </a:extLst>
          </p:cNvPr>
          <p:cNvSpPr/>
          <p:nvPr/>
        </p:nvSpPr>
        <p:spPr>
          <a:xfrm>
            <a:off x="2055491" y="4095373"/>
            <a:ext cx="33044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Inventory balance:  80*28 = 2240</a:t>
            </a:r>
          </a:p>
          <a:p>
            <a:r>
              <a:rPr lang="en-CA" dirty="0">
                <a:solidFill>
                  <a:srgbClr val="FF0000"/>
                </a:solidFill>
              </a:rPr>
              <a:t>Number of inventory: 80 units</a:t>
            </a:r>
          </a:p>
        </p:txBody>
      </p:sp>
    </p:spTree>
    <p:extLst>
      <p:ext uri="{BB962C8B-B14F-4D97-AF65-F5344CB8AC3E}">
        <p14:creationId xmlns:p14="http://schemas.microsoft.com/office/powerpoint/2010/main" val="2332757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1157F9-9F93-465F-8CBC-105808B20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50"/>
            <a:ext cx="9144000" cy="14030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527D595-086B-4CF2-B1DE-9D73D187F172}"/>
              </a:ext>
            </a:extLst>
          </p:cNvPr>
          <p:cNvSpPr/>
          <p:nvPr/>
        </p:nvSpPr>
        <p:spPr>
          <a:xfrm>
            <a:off x="911111" y="2017793"/>
            <a:ext cx="1728216" cy="20694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120 unit × $33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948272-5647-4F95-B408-849136351783}"/>
              </a:ext>
            </a:extLst>
          </p:cNvPr>
          <p:cNvSpPr/>
          <p:nvPr/>
        </p:nvSpPr>
        <p:spPr>
          <a:xfrm>
            <a:off x="911111" y="4087225"/>
            <a:ext cx="1728216" cy="157724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80 unit × $28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6D8110-1AB5-418C-AFE7-AE5269106D94}"/>
              </a:ext>
            </a:extLst>
          </p:cNvPr>
          <p:cNvSpPr txBox="1"/>
          <p:nvPr/>
        </p:nvSpPr>
        <p:spPr>
          <a:xfrm>
            <a:off x="2762449" y="1780674"/>
            <a:ext cx="58665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Nov 29: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Total value of inventory before sale:</a:t>
            </a:r>
          </a:p>
          <a:p>
            <a:endParaRPr lang="en-CA" dirty="0"/>
          </a:p>
          <a:p>
            <a:r>
              <a:rPr lang="en-CA" dirty="0"/>
              <a:t>80*28  + 120*33  = 6200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Total number of inventory before sale:</a:t>
            </a:r>
          </a:p>
          <a:p>
            <a:endParaRPr lang="en-CA" dirty="0"/>
          </a:p>
          <a:p>
            <a:r>
              <a:rPr lang="en-CA" dirty="0"/>
              <a:t>80 + 120 = 200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Unit cost for sale: </a:t>
            </a:r>
          </a:p>
          <a:p>
            <a:endParaRPr lang="en-CA" dirty="0"/>
          </a:p>
          <a:p>
            <a:r>
              <a:rPr lang="en-CA" dirty="0"/>
              <a:t>6200/200 = 31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GOGS:  85*31 = 2635</a:t>
            </a:r>
          </a:p>
          <a:p>
            <a:r>
              <a:rPr lang="en-CA" dirty="0">
                <a:solidFill>
                  <a:srgbClr val="FF0000"/>
                </a:solidFill>
              </a:rPr>
              <a:t>Inventory balance:  115*31= 3565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DCE363-C3FE-40A5-88EF-36FF5F827818}"/>
              </a:ext>
            </a:extLst>
          </p:cNvPr>
          <p:cNvSpPr/>
          <p:nvPr/>
        </p:nvSpPr>
        <p:spPr>
          <a:xfrm>
            <a:off x="6732791" y="2588893"/>
            <a:ext cx="1728216" cy="252693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115 unit × $31</a:t>
            </a:r>
          </a:p>
        </p:txBody>
      </p:sp>
    </p:spTree>
    <p:extLst>
      <p:ext uri="{BB962C8B-B14F-4D97-AF65-F5344CB8AC3E}">
        <p14:creationId xmlns:p14="http://schemas.microsoft.com/office/powerpoint/2010/main" val="2782290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9B39E5-983D-4015-83EC-0EEE2FBDE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825"/>
            <a:ext cx="9144000" cy="779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7C5D98-C775-4A67-94FE-F11F47533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83" y="1181281"/>
            <a:ext cx="7373091" cy="3477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251A66-EB97-4224-BB36-3A58A25E1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429" y="4658628"/>
            <a:ext cx="5437472" cy="2163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09AF84-9895-4796-8DDD-3E4D68403C69}"/>
              </a:ext>
            </a:extLst>
          </p:cNvPr>
          <p:cNvSpPr txBox="1"/>
          <p:nvPr/>
        </p:nvSpPr>
        <p:spPr>
          <a:xfrm>
            <a:off x="4668253" y="5740574"/>
            <a:ext cx="226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(3400*0.02)</a:t>
            </a:r>
          </a:p>
        </p:txBody>
      </p:sp>
    </p:spTree>
    <p:extLst>
      <p:ext uri="{BB962C8B-B14F-4D97-AF65-F5344CB8AC3E}">
        <p14:creationId xmlns:p14="http://schemas.microsoft.com/office/powerpoint/2010/main" val="3065412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F35F5A-D376-4657-9219-E40849CF4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89"/>
            <a:ext cx="9144000" cy="75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1B7090-D286-4417-AA42-90008EFFA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6" y="924879"/>
            <a:ext cx="9144000" cy="1372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8C31E6-150A-4A76-B2F1-B4025EA951FC}"/>
              </a:ext>
            </a:extLst>
          </p:cNvPr>
          <p:cNvSpPr txBox="1"/>
          <p:nvPr/>
        </p:nvSpPr>
        <p:spPr>
          <a:xfrm>
            <a:off x="1227221" y="3994484"/>
            <a:ext cx="133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Issue 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83E20E-7649-447D-B6BD-D790B423800F}"/>
              </a:ext>
            </a:extLst>
          </p:cNvPr>
          <p:cNvSpPr txBox="1"/>
          <p:nvPr/>
        </p:nvSpPr>
        <p:spPr>
          <a:xfrm>
            <a:off x="6693569" y="3914736"/>
            <a:ext cx="283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425,000-20,000=405,000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520AF1-FC3C-4F35-88C3-A3EA4842A870}"/>
              </a:ext>
            </a:extLst>
          </p:cNvPr>
          <p:cNvSpPr txBox="1"/>
          <p:nvPr/>
        </p:nvSpPr>
        <p:spPr>
          <a:xfrm>
            <a:off x="1247274" y="4284068"/>
            <a:ext cx="133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Nov 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625DC-357A-47EC-94F3-A15F738F4EF0}"/>
              </a:ext>
            </a:extLst>
          </p:cNvPr>
          <p:cNvSpPr txBox="1"/>
          <p:nvPr/>
        </p:nvSpPr>
        <p:spPr>
          <a:xfrm>
            <a:off x="5596290" y="4284068"/>
            <a:ext cx="133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$5,625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943F32-3B0D-43E8-AB77-E14D2C150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43" y="2506394"/>
            <a:ext cx="6986114" cy="14083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207458C-344D-4CE6-BC98-3DAADCEE5853}"/>
              </a:ext>
            </a:extLst>
          </p:cNvPr>
          <p:cNvSpPr txBox="1"/>
          <p:nvPr/>
        </p:nvSpPr>
        <p:spPr>
          <a:xfrm>
            <a:off x="4518148" y="3416783"/>
            <a:ext cx="6882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FF0000"/>
                </a:solidFill>
              </a:rPr>
              <a:t>8%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683C7D-F770-4FA6-9404-0B806610B7F4}"/>
              </a:ext>
            </a:extLst>
          </p:cNvPr>
          <p:cNvSpPr txBox="1"/>
          <p:nvPr/>
        </p:nvSpPr>
        <p:spPr>
          <a:xfrm>
            <a:off x="5349129" y="3516244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FF0000"/>
                </a:solidFill>
              </a:rPr>
              <a:t>405,000/(6*12)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C5A161-74B3-436A-A5E5-BBC6A79B1EA3}"/>
              </a:ext>
            </a:extLst>
          </p:cNvPr>
          <p:cNvSpPr txBox="1"/>
          <p:nvPr/>
        </p:nvSpPr>
        <p:spPr>
          <a:xfrm>
            <a:off x="4145281" y="4284068"/>
            <a:ext cx="133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$2,700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39AE3E-33BF-4349-90E0-FEA382C4E8B3}"/>
              </a:ext>
            </a:extLst>
          </p:cNvPr>
          <p:cNvSpPr txBox="1"/>
          <p:nvPr/>
        </p:nvSpPr>
        <p:spPr>
          <a:xfrm>
            <a:off x="2637323" y="4284068"/>
            <a:ext cx="133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$8,325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5C7C24-6690-4C9C-A00E-33E830358D9F}"/>
              </a:ext>
            </a:extLst>
          </p:cNvPr>
          <p:cNvSpPr txBox="1"/>
          <p:nvPr/>
        </p:nvSpPr>
        <p:spPr>
          <a:xfrm>
            <a:off x="6971098" y="4287958"/>
            <a:ext cx="133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$399,375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03E046-FADD-4DBA-84FF-3F03D4B995A4}"/>
              </a:ext>
            </a:extLst>
          </p:cNvPr>
          <p:cNvSpPr txBox="1"/>
          <p:nvPr/>
        </p:nvSpPr>
        <p:spPr>
          <a:xfrm>
            <a:off x="5612331" y="4653400"/>
            <a:ext cx="133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$5,625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0E2630-E704-4442-8292-B1FBA65669E0}"/>
              </a:ext>
            </a:extLst>
          </p:cNvPr>
          <p:cNvSpPr txBox="1"/>
          <p:nvPr/>
        </p:nvSpPr>
        <p:spPr>
          <a:xfrm>
            <a:off x="1268128" y="4653400"/>
            <a:ext cx="133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 31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8D781B-2928-4C5B-BBC5-41952AD1E522}"/>
              </a:ext>
            </a:extLst>
          </p:cNvPr>
          <p:cNvSpPr txBox="1"/>
          <p:nvPr/>
        </p:nvSpPr>
        <p:spPr>
          <a:xfrm>
            <a:off x="4145280" y="4679982"/>
            <a:ext cx="133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$2,663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0F33DF-9E73-47AB-B24E-52E1BBA696A5}"/>
              </a:ext>
            </a:extLst>
          </p:cNvPr>
          <p:cNvSpPr txBox="1"/>
          <p:nvPr/>
        </p:nvSpPr>
        <p:spPr>
          <a:xfrm>
            <a:off x="2637322" y="4679982"/>
            <a:ext cx="133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$8,288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E0A78C-E28D-4240-9471-A55836F74362}"/>
              </a:ext>
            </a:extLst>
          </p:cNvPr>
          <p:cNvSpPr txBox="1"/>
          <p:nvPr/>
        </p:nvSpPr>
        <p:spPr>
          <a:xfrm>
            <a:off x="6981525" y="4646932"/>
            <a:ext cx="133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$393,750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80C2F0-9441-42FB-B998-0924439E09A8}"/>
              </a:ext>
            </a:extLst>
          </p:cNvPr>
          <p:cNvSpPr txBox="1"/>
          <p:nvPr/>
        </p:nvSpPr>
        <p:spPr>
          <a:xfrm>
            <a:off x="2194559" y="5337305"/>
            <a:ext cx="4961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Interest expense                   2700</a:t>
            </a:r>
          </a:p>
          <a:p>
            <a:r>
              <a:rPr lang="en-CA" dirty="0"/>
              <a:t>Loan payable                          5625</a:t>
            </a:r>
          </a:p>
          <a:p>
            <a:r>
              <a:rPr lang="en-CA" dirty="0"/>
              <a:t>           Cash                                           8325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24460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1CA05-6C85-44A3-A583-8D1E1EA68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33"/>
            <a:ext cx="9144000" cy="630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BA5265-22C0-4DBE-A672-BF065278C435}"/>
              </a:ext>
            </a:extLst>
          </p:cNvPr>
          <p:cNvSpPr txBox="1"/>
          <p:nvPr/>
        </p:nvSpPr>
        <p:spPr>
          <a:xfrm>
            <a:off x="548639" y="991402"/>
            <a:ext cx="42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double declining balance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C787B-DBAB-42E1-B33D-A72EFA883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72"/>
          <a:stretch/>
        </p:blipFill>
        <p:spPr>
          <a:xfrm>
            <a:off x="0" y="1685060"/>
            <a:ext cx="9144000" cy="518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9AFE6C-FA64-4156-945B-A9E5922A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43" y="2527947"/>
            <a:ext cx="8114096" cy="1003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F90471-CFB8-426D-9DEF-0E41A9DBF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90" y="3861578"/>
            <a:ext cx="8008219" cy="26227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8F5862-6235-4FDB-B616-1D2D742FDCA3}"/>
              </a:ext>
            </a:extLst>
          </p:cNvPr>
          <p:cNvSpPr txBox="1"/>
          <p:nvPr/>
        </p:nvSpPr>
        <p:spPr>
          <a:xfrm>
            <a:off x="2983832" y="6039853"/>
            <a:ext cx="213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(54000-1800)</a:t>
            </a:r>
          </a:p>
        </p:txBody>
      </p:sp>
    </p:spTree>
    <p:extLst>
      <p:ext uri="{BB962C8B-B14F-4D97-AF65-F5344CB8AC3E}">
        <p14:creationId xmlns:p14="http://schemas.microsoft.com/office/powerpoint/2010/main" val="8504071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1CA05-6C85-44A3-A583-8D1E1EA68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33"/>
            <a:ext cx="9144000" cy="630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BA5265-22C0-4DBE-A672-BF065278C435}"/>
              </a:ext>
            </a:extLst>
          </p:cNvPr>
          <p:cNvSpPr txBox="1"/>
          <p:nvPr/>
        </p:nvSpPr>
        <p:spPr>
          <a:xfrm>
            <a:off x="548639" y="991402"/>
            <a:ext cx="42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double declining balance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C787B-DBAB-42E1-B33D-A72EFA883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72"/>
          <a:stretch/>
        </p:blipFill>
        <p:spPr>
          <a:xfrm>
            <a:off x="0" y="1685060"/>
            <a:ext cx="9144000" cy="518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9AFE6C-FA64-4156-945B-A9E5922A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43" y="2527947"/>
            <a:ext cx="8114096" cy="1003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428F64-ECC5-4070-99C2-C771BCCB0D7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2305"/>
          <a:stretch/>
        </p:blipFill>
        <p:spPr>
          <a:xfrm>
            <a:off x="885525" y="3729680"/>
            <a:ext cx="7103444" cy="11792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68D21-8232-459F-B759-9B0ABBDB4BE1}"/>
              </a:ext>
            </a:extLst>
          </p:cNvPr>
          <p:cNvSpPr txBox="1"/>
          <p:nvPr/>
        </p:nvSpPr>
        <p:spPr>
          <a:xfrm>
            <a:off x="919213" y="4988274"/>
            <a:ext cx="606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Book value at the end of Dec: 37,800 – 1,260 = </a:t>
            </a:r>
            <a:r>
              <a:rPr lang="en-CA" dirty="0">
                <a:solidFill>
                  <a:srgbClr val="FF0000"/>
                </a:solidFill>
              </a:rPr>
              <a:t>36,540</a:t>
            </a:r>
          </a:p>
        </p:txBody>
      </p:sp>
    </p:spTree>
    <p:extLst>
      <p:ext uri="{BB962C8B-B14F-4D97-AF65-F5344CB8AC3E}">
        <p14:creationId xmlns:p14="http://schemas.microsoft.com/office/powerpoint/2010/main" val="1189884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21CA05-6C85-44A3-A583-8D1E1EA68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33"/>
            <a:ext cx="9144000" cy="6306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BA5265-22C0-4DBE-A672-BF065278C435}"/>
              </a:ext>
            </a:extLst>
          </p:cNvPr>
          <p:cNvSpPr txBox="1"/>
          <p:nvPr/>
        </p:nvSpPr>
        <p:spPr>
          <a:xfrm>
            <a:off x="548639" y="991402"/>
            <a:ext cx="42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double declining balance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C787B-DBAB-42E1-B33D-A72EFA883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72"/>
          <a:stretch/>
        </p:blipFill>
        <p:spPr>
          <a:xfrm>
            <a:off x="0" y="1685060"/>
            <a:ext cx="9144000" cy="518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9AFE6C-FA64-4156-945B-A9E5922A8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43" y="2527947"/>
            <a:ext cx="8114096" cy="10033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68D21-8232-459F-B759-9B0ABBDB4BE1}"/>
              </a:ext>
            </a:extLst>
          </p:cNvPr>
          <p:cNvSpPr txBox="1"/>
          <p:nvPr/>
        </p:nvSpPr>
        <p:spPr>
          <a:xfrm>
            <a:off x="919213" y="4988274"/>
            <a:ext cx="606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Book value at the end of Jan: 36,540 – 1,218 = </a:t>
            </a:r>
            <a:r>
              <a:rPr lang="en-CA" dirty="0">
                <a:solidFill>
                  <a:srgbClr val="FF0000"/>
                </a:solidFill>
              </a:rPr>
              <a:t>35,322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090F64-82E5-4CD0-AC7E-60614CA30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13" y="3899262"/>
            <a:ext cx="7555831" cy="104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22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6B1422-EC18-4721-AD7D-EBC601A6DD7F}"/>
              </a:ext>
            </a:extLst>
          </p:cNvPr>
          <p:cNvSpPr/>
          <p:nvPr/>
        </p:nvSpPr>
        <p:spPr>
          <a:xfrm>
            <a:off x="4103506" y="3244334"/>
            <a:ext cx="936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FFFF"/>
                </a:solidFill>
                <a:latin typeface="Arial" panose="020B0604020202020204" pitchFamily="34" charset="0"/>
              </a:rPr>
              <a:t>401120</a:t>
            </a:r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E2185-31D8-44EA-B716-F8E41F613F77}"/>
              </a:ext>
            </a:extLst>
          </p:cNvPr>
          <p:cNvSpPr/>
          <p:nvPr/>
        </p:nvSpPr>
        <p:spPr>
          <a:xfrm>
            <a:off x="4103506" y="3244334"/>
            <a:ext cx="936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FFFF"/>
                </a:solidFill>
                <a:latin typeface="Arial" panose="020B0604020202020204" pitchFamily="34" charset="0"/>
              </a:rPr>
              <a:t>401120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2140A6-BC28-4FAB-8005-9F30CE8F82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2" t="42053" r="432"/>
          <a:stretch/>
        </p:blipFill>
        <p:spPr>
          <a:xfrm>
            <a:off x="-77002" y="134755"/>
            <a:ext cx="8912994" cy="2004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CDA5B2-A283-4571-935E-46C9AD8CD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733" y="2139259"/>
            <a:ext cx="5990496" cy="126857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AFB51D-C53C-4F80-A8DB-A496477D04DA}"/>
              </a:ext>
            </a:extLst>
          </p:cNvPr>
          <p:cNvCxnSpPr/>
          <p:nvPr/>
        </p:nvCxnSpPr>
        <p:spPr>
          <a:xfrm>
            <a:off x="664172" y="4177364"/>
            <a:ext cx="25218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5F7224-3C46-44E2-A562-4CC36E2E9395}"/>
              </a:ext>
            </a:extLst>
          </p:cNvPr>
          <p:cNvCxnSpPr/>
          <p:nvPr/>
        </p:nvCxnSpPr>
        <p:spPr>
          <a:xfrm>
            <a:off x="1852892" y="4162926"/>
            <a:ext cx="0" cy="1395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9B578F4-009D-4648-B85B-82F8C2561B8F}"/>
              </a:ext>
            </a:extLst>
          </p:cNvPr>
          <p:cNvSpPr txBox="1"/>
          <p:nvPr/>
        </p:nvSpPr>
        <p:spPr>
          <a:xfrm>
            <a:off x="847052" y="3792354"/>
            <a:ext cx="204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Accounts receivable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E22AB3-5310-4A86-AFE8-7111FA3190CF}"/>
              </a:ext>
            </a:extLst>
          </p:cNvPr>
          <p:cNvSpPr txBox="1"/>
          <p:nvPr/>
        </p:nvSpPr>
        <p:spPr>
          <a:xfrm>
            <a:off x="664170" y="4491425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10,250,000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695315-533D-4EAA-A0CE-27C1C8E55AA1}"/>
              </a:ext>
            </a:extLst>
          </p:cNvPr>
          <p:cNvCxnSpPr>
            <a:cxnSpLocks/>
          </p:cNvCxnSpPr>
          <p:nvPr/>
        </p:nvCxnSpPr>
        <p:spPr>
          <a:xfrm>
            <a:off x="5017990" y="4180569"/>
            <a:ext cx="28891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42377E-DB26-4B21-8FB1-C90BA4A45716}"/>
              </a:ext>
            </a:extLst>
          </p:cNvPr>
          <p:cNvCxnSpPr/>
          <p:nvPr/>
        </p:nvCxnSpPr>
        <p:spPr>
          <a:xfrm>
            <a:off x="6462571" y="4168098"/>
            <a:ext cx="0" cy="1395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C8D9BCF-3993-41BE-ABE2-FFFDBA155C54}"/>
              </a:ext>
            </a:extLst>
          </p:cNvPr>
          <p:cNvSpPr txBox="1"/>
          <p:nvPr/>
        </p:nvSpPr>
        <p:spPr>
          <a:xfrm>
            <a:off x="4758108" y="3782361"/>
            <a:ext cx="320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Allowance for doubtful accounts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6B90E5-F035-4093-A0B0-AF74F9479C3A}"/>
              </a:ext>
            </a:extLst>
          </p:cNvPr>
          <p:cNvSpPr txBox="1"/>
          <p:nvPr/>
        </p:nvSpPr>
        <p:spPr>
          <a:xfrm>
            <a:off x="701908" y="4191803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en-CA" altLang="zh-CN" dirty="0"/>
              <a:t>,</a:t>
            </a:r>
            <a:r>
              <a:rPr lang="en-US" altLang="zh-CN" dirty="0"/>
              <a:t>400</a:t>
            </a:r>
            <a:r>
              <a:rPr lang="en-CA" dirty="0"/>
              <a:t>,000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7D5A2-B4FF-416E-98B1-C7A902A47213}"/>
              </a:ext>
            </a:extLst>
          </p:cNvPr>
          <p:cNvSpPr txBox="1"/>
          <p:nvPr/>
        </p:nvSpPr>
        <p:spPr>
          <a:xfrm>
            <a:off x="6544381" y="4209446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/>
              <a:t>51</a:t>
            </a:r>
            <a:r>
              <a:rPr lang="en-CA" dirty="0"/>
              <a:t>,000</a:t>
            </a:r>
          </a:p>
        </p:txBody>
      </p:sp>
    </p:spTree>
    <p:extLst>
      <p:ext uri="{BB962C8B-B14F-4D97-AF65-F5344CB8AC3E}">
        <p14:creationId xmlns:p14="http://schemas.microsoft.com/office/powerpoint/2010/main" val="1287218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6D29A1-DF72-4B2F-B830-6E480C66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59"/>
            <a:ext cx="9144000" cy="760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71E789-7FC3-4ED5-8DAE-C41CBEFF4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558"/>
            <a:ext cx="9144000" cy="883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08B49-2180-48DE-93BD-A049281E7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2247963"/>
            <a:ext cx="7863840" cy="705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CCDE06-6ABE-4998-A6F0-09540ABA2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05" y="3022682"/>
            <a:ext cx="4870384" cy="542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296556-0FB1-4591-897C-1BB132890E4C}"/>
              </a:ext>
            </a:extLst>
          </p:cNvPr>
          <p:cNvSpPr txBox="1"/>
          <p:nvPr/>
        </p:nvSpPr>
        <p:spPr>
          <a:xfrm>
            <a:off x="52938" y="1750395"/>
            <a:ext cx="12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December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867FFD-8DC8-458F-9A21-659C1CBBAA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961" y="3904245"/>
            <a:ext cx="7166008" cy="18724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D71606-2536-49C8-A517-A6990EAE931F}"/>
              </a:ext>
            </a:extLst>
          </p:cNvPr>
          <p:cNvSpPr txBox="1"/>
          <p:nvPr/>
        </p:nvSpPr>
        <p:spPr>
          <a:xfrm>
            <a:off x="822961" y="5933050"/>
            <a:ext cx="6150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Carrying amount of Equipment A = 65,320 -2,680 = </a:t>
            </a:r>
            <a:r>
              <a:rPr lang="en-CA" dirty="0">
                <a:solidFill>
                  <a:srgbClr val="FF0000"/>
                </a:solidFill>
              </a:rPr>
              <a:t>62,640</a:t>
            </a:r>
          </a:p>
          <a:p>
            <a:r>
              <a:rPr lang="en-CA" dirty="0">
                <a:solidFill>
                  <a:srgbClr val="FF0000"/>
                </a:solidFill>
              </a:rPr>
              <a:t>Gain on disposal:  63,000 – 62,640 = 360</a:t>
            </a:r>
          </a:p>
        </p:txBody>
      </p:sp>
    </p:spTree>
    <p:extLst>
      <p:ext uri="{BB962C8B-B14F-4D97-AF65-F5344CB8AC3E}">
        <p14:creationId xmlns:p14="http://schemas.microsoft.com/office/powerpoint/2010/main" val="554707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6D29A1-DF72-4B2F-B830-6E480C660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159"/>
            <a:ext cx="9144000" cy="760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71E789-7FC3-4ED5-8DAE-C41CBEFF4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558"/>
            <a:ext cx="9144000" cy="883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08B49-2180-48DE-93BD-A049281E7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2247963"/>
            <a:ext cx="7863840" cy="705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CCDE06-6ABE-4998-A6F0-09540ABA2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05" y="3022682"/>
            <a:ext cx="4870384" cy="542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296556-0FB1-4591-897C-1BB132890E4C}"/>
              </a:ext>
            </a:extLst>
          </p:cNvPr>
          <p:cNvSpPr txBox="1"/>
          <p:nvPr/>
        </p:nvSpPr>
        <p:spPr>
          <a:xfrm>
            <a:off x="52938" y="1750395"/>
            <a:ext cx="1256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December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290689-58C4-4128-957A-C839B4A6C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382" y="3850111"/>
            <a:ext cx="5813659" cy="12356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4B801F-D0A9-4999-AFE2-66302C2B63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902" y="5300414"/>
            <a:ext cx="7353701" cy="124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26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4698-4E56-4DC9-9AED-7F3E6AA2D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703" y="2396057"/>
            <a:ext cx="4390924" cy="1325563"/>
          </a:xfrm>
        </p:spPr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10 mins Break</a:t>
            </a:r>
          </a:p>
        </p:txBody>
      </p:sp>
    </p:spTree>
    <p:extLst>
      <p:ext uri="{BB962C8B-B14F-4D97-AF65-F5344CB8AC3E}">
        <p14:creationId xmlns:p14="http://schemas.microsoft.com/office/powerpoint/2010/main" val="1406860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F8CAFC-BCA2-49B5-B1BC-AA538FC95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" y="56994"/>
            <a:ext cx="9144000" cy="2682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46F70-CDB2-4433-A886-2D3E81224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13" y="2914350"/>
            <a:ext cx="6263790" cy="891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B12CF3-E7BA-44AA-9353-B204EBFADBAA}"/>
              </a:ext>
            </a:extLst>
          </p:cNvPr>
          <p:cNvSpPr txBox="1"/>
          <p:nvPr/>
        </p:nvSpPr>
        <p:spPr>
          <a:xfrm>
            <a:off x="654517" y="3805433"/>
            <a:ext cx="79119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Accounts receivable at ending = accounts receivable at beginning + credit sales - </a:t>
            </a:r>
            <a:r>
              <a:rPr lang="en-CA" dirty="0">
                <a:solidFill>
                  <a:srgbClr val="FF0000"/>
                </a:solidFill>
              </a:rPr>
              <a:t>Cash received from customers </a:t>
            </a:r>
            <a:r>
              <a:rPr lang="en-CA" b="1" dirty="0">
                <a:solidFill>
                  <a:srgbClr val="FF0000"/>
                </a:solidFill>
              </a:rPr>
              <a:t>for paying accounts receivables</a:t>
            </a:r>
          </a:p>
          <a:p>
            <a:endParaRPr lang="en-CA" b="1" dirty="0">
              <a:solidFill>
                <a:srgbClr val="FF0000"/>
              </a:solidFill>
            </a:endParaRPr>
          </a:p>
          <a:p>
            <a:r>
              <a:rPr lang="en-CA" dirty="0"/>
              <a:t>Cash received from customers for paying accounts receivables </a:t>
            </a:r>
          </a:p>
          <a:p>
            <a:r>
              <a:rPr lang="en-CA" dirty="0"/>
              <a:t>= accounts receivable at beginning + credit sales - accounts receivable at ending</a:t>
            </a:r>
          </a:p>
          <a:p>
            <a:r>
              <a:rPr lang="en-CA" dirty="0"/>
              <a:t>= </a:t>
            </a:r>
            <a:r>
              <a:rPr lang="en-CA" dirty="0">
                <a:solidFill>
                  <a:srgbClr val="FF0000"/>
                </a:solidFill>
              </a:rPr>
              <a:t>8,200 + 200,000 – 9,900 = 198,300</a:t>
            </a:r>
            <a:endParaRPr lang="en-CA" dirty="0"/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Cash received from customers </a:t>
            </a:r>
            <a:r>
              <a:rPr lang="en-CA" dirty="0"/>
              <a:t>= Cash received from customers for paying accounts receivables</a:t>
            </a:r>
            <a:r>
              <a:rPr lang="en-CA" b="1" dirty="0">
                <a:solidFill>
                  <a:srgbClr val="FF0000"/>
                </a:solidFill>
              </a:rPr>
              <a:t> + </a:t>
            </a:r>
            <a:r>
              <a:rPr lang="en-CA" dirty="0">
                <a:solidFill>
                  <a:srgbClr val="FF0000"/>
                </a:solidFill>
              </a:rPr>
              <a:t>Cash sales</a:t>
            </a:r>
          </a:p>
          <a:p>
            <a:r>
              <a:rPr lang="en-CA" dirty="0">
                <a:solidFill>
                  <a:srgbClr val="FF0000"/>
                </a:solidFill>
              </a:rPr>
              <a:t>= 198,300 + 19,500 = 217,800  </a:t>
            </a:r>
          </a:p>
        </p:txBody>
      </p:sp>
    </p:spTree>
    <p:extLst>
      <p:ext uri="{BB962C8B-B14F-4D97-AF65-F5344CB8AC3E}">
        <p14:creationId xmlns:p14="http://schemas.microsoft.com/office/powerpoint/2010/main" val="1868047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CBC1CE-ABCF-4C4E-B0FC-157F46FD9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70" y="0"/>
            <a:ext cx="7035366" cy="1974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D6B8DA-F329-4ABD-9B8F-D2AE67C91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56" y="2219074"/>
            <a:ext cx="4535454" cy="4814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2D2908-8226-4057-BCF5-527A3F79DFD5}"/>
              </a:ext>
            </a:extLst>
          </p:cNvPr>
          <p:cNvSpPr txBox="1"/>
          <p:nvPr/>
        </p:nvSpPr>
        <p:spPr>
          <a:xfrm>
            <a:off x="131995" y="3070459"/>
            <a:ext cx="82756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Inventory ending = inventory beginning + </a:t>
            </a:r>
            <a:r>
              <a:rPr lang="en-CA" b="1" dirty="0">
                <a:solidFill>
                  <a:srgbClr val="FF0000"/>
                </a:solidFill>
              </a:rPr>
              <a:t>inventory purchase </a:t>
            </a:r>
            <a:r>
              <a:rPr lang="en-CA" b="1" dirty="0"/>
              <a:t>– COGS</a:t>
            </a:r>
          </a:p>
          <a:p>
            <a:endParaRPr lang="en-CA" b="1" dirty="0"/>
          </a:p>
          <a:p>
            <a:r>
              <a:rPr lang="en-CA" dirty="0">
                <a:solidFill>
                  <a:srgbClr val="FF0000"/>
                </a:solidFill>
              </a:rPr>
              <a:t>Inventory purchase </a:t>
            </a:r>
            <a:r>
              <a:rPr lang="en-CA" dirty="0"/>
              <a:t>= Inventory ending – inventory beginning + COGS</a:t>
            </a:r>
          </a:p>
          <a:p>
            <a:r>
              <a:rPr lang="en-CA" dirty="0"/>
              <a:t>                                   =  5,400 – 2,500 + 71,000 = 73,900</a:t>
            </a:r>
          </a:p>
          <a:p>
            <a:endParaRPr lang="en-CA" dirty="0"/>
          </a:p>
          <a:p>
            <a:r>
              <a:rPr lang="en-CA" b="1" dirty="0"/>
              <a:t>Accounts payable to suppliers beginning + inventory purchase – </a:t>
            </a:r>
            <a:r>
              <a:rPr lang="en-CA" b="1" dirty="0">
                <a:solidFill>
                  <a:srgbClr val="FF0000"/>
                </a:solidFill>
              </a:rPr>
              <a:t>cash paid to suppliers </a:t>
            </a:r>
            <a:r>
              <a:rPr lang="en-CA" b="1" dirty="0"/>
              <a:t>= accounts payable to suppliers ending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Cash paid to suppliers</a:t>
            </a:r>
            <a:r>
              <a:rPr lang="en-CA" dirty="0"/>
              <a:t> = Accounts payable to suppliers beginning + inventory purchase - accounts payable to suppliers ending = 3,800 + 73,900 – 3,100 = 74,600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92525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37327E-5169-4AB8-9A37-A3663434D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21" y="88532"/>
            <a:ext cx="6993107" cy="2110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AE8FCD-3102-49A9-A884-B8946A087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8" y="2055997"/>
            <a:ext cx="4917106" cy="553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F22F9-EEC9-4EAC-BEDE-96F131FF4941}"/>
              </a:ext>
            </a:extLst>
          </p:cNvPr>
          <p:cNvSpPr txBox="1"/>
          <p:nvPr/>
        </p:nvSpPr>
        <p:spPr>
          <a:xfrm>
            <a:off x="279933" y="2513325"/>
            <a:ext cx="83924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Accrued salaries payable ending = Accrued salaries payable beginning + salaries expense reported – </a:t>
            </a:r>
            <a:r>
              <a:rPr lang="en-CA" b="1" dirty="0">
                <a:solidFill>
                  <a:srgbClr val="FF0000"/>
                </a:solidFill>
              </a:rPr>
              <a:t>cash salaries paid to employees </a:t>
            </a:r>
          </a:p>
          <a:p>
            <a:endParaRPr lang="en-CA" dirty="0">
              <a:solidFill>
                <a:srgbClr val="FF0000"/>
              </a:solidFill>
            </a:endParaRPr>
          </a:p>
          <a:p>
            <a:r>
              <a:rPr lang="en-CA" dirty="0">
                <a:solidFill>
                  <a:srgbClr val="FF0000"/>
                </a:solidFill>
              </a:rPr>
              <a:t>cash salaries paid to employees = </a:t>
            </a:r>
            <a:r>
              <a:rPr lang="en-CA" dirty="0"/>
              <a:t>Accrued salaries payable beginning + salaries expense reported - Accrued salaries payable ending = 1,750 + 40,000 – 1,800 = </a:t>
            </a:r>
            <a:r>
              <a:rPr lang="en-CA" b="1" dirty="0">
                <a:solidFill>
                  <a:srgbClr val="FF0000"/>
                </a:solidFill>
              </a:rPr>
              <a:t>39,950</a:t>
            </a:r>
          </a:p>
          <a:p>
            <a:endParaRPr lang="en-CA" dirty="0">
              <a:solidFill>
                <a:srgbClr val="FF0000"/>
              </a:solidFill>
            </a:endParaRPr>
          </a:p>
          <a:p>
            <a:r>
              <a:rPr lang="en-CA" b="1" dirty="0"/>
              <a:t>Accrued vacation pay payable ending = Accrued vacation pay payable beginning + vacation pay expense reported – </a:t>
            </a:r>
            <a:r>
              <a:rPr lang="en-CA" b="1" dirty="0">
                <a:solidFill>
                  <a:srgbClr val="FF0000"/>
                </a:solidFill>
              </a:rPr>
              <a:t>cash vacation pay paid to employees </a:t>
            </a:r>
          </a:p>
          <a:p>
            <a:endParaRPr lang="en-CA" dirty="0">
              <a:solidFill>
                <a:srgbClr val="FF0000"/>
              </a:solidFill>
            </a:endParaRPr>
          </a:p>
          <a:p>
            <a:r>
              <a:rPr lang="en-CA" dirty="0">
                <a:solidFill>
                  <a:srgbClr val="FF0000"/>
                </a:solidFill>
              </a:rPr>
              <a:t>cash vacation pay salaries paid to employees = </a:t>
            </a:r>
            <a:r>
              <a:rPr lang="en-CA" dirty="0"/>
              <a:t>Accrued vacation pay payable beginning + vacation pay expense reported - Accrued vacation pay payable ending = 0 + 2,600 – 800 = </a:t>
            </a:r>
            <a:r>
              <a:rPr lang="en-CA" b="1" dirty="0">
                <a:solidFill>
                  <a:srgbClr val="FF0000"/>
                </a:solidFill>
              </a:rPr>
              <a:t>1,800</a:t>
            </a:r>
          </a:p>
          <a:p>
            <a:endParaRPr lang="en-CA" dirty="0">
              <a:solidFill>
                <a:srgbClr val="FF0000"/>
              </a:solidFill>
            </a:endParaRPr>
          </a:p>
          <a:p>
            <a:r>
              <a:rPr lang="en-CA" b="1" dirty="0">
                <a:solidFill>
                  <a:srgbClr val="FF0000"/>
                </a:solidFill>
              </a:rPr>
              <a:t>Cash paid to employees = cash salaries paid to employees + cash vacation pay salaries paid to employees  </a:t>
            </a:r>
            <a:r>
              <a:rPr lang="en-CA" dirty="0">
                <a:solidFill>
                  <a:srgbClr val="FF0000"/>
                </a:solidFill>
              </a:rPr>
              <a:t>= 39,950 + 1,800 =41,750</a:t>
            </a:r>
          </a:p>
          <a:p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237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3B9945-0D3A-4331-8802-FC8233998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38" y="0"/>
            <a:ext cx="6992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93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784415-1B56-47CA-A3C2-1C1ACF3FD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0" y="0"/>
            <a:ext cx="640999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0698FD-22E7-4E29-AF4F-02F109D3E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620" y="884324"/>
            <a:ext cx="4680081" cy="520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D04515-1C14-45F4-B463-BFB192F404A7}"/>
              </a:ext>
            </a:extLst>
          </p:cNvPr>
          <p:cNvSpPr txBox="1"/>
          <p:nvPr/>
        </p:nvSpPr>
        <p:spPr>
          <a:xfrm>
            <a:off x="5690733" y="1612231"/>
            <a:ext cx="34169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14 = 2,081,947/(</a:t>
            </a:r>
            <a:r>
              <a:rPr lang="en-CA" dirty="0">
                <a:solidFill>
                  <a:srgbClr val="FF0000"/>
                </a:solidFill>
              </a:rPr>
              <a:t>(150,000+</a:t>
            </a:r>
            <a:r>
              <a:rPr lang="en-CA" b="1" dirty="0">
                <a:solidFill>
                  <a:srgbClr val="FF0000"/>
                </a:solidFill>
              </a:rPr>
              <a:t>B</a:t>
            </a:r>
            <a:r>
              <a:rPr lang="en-CA" dirty="0">
                <a:solidFill>
                  <a:srgbClr val="FF0000"/>
                </a:solidFill>
              </a:rPr>
              <a:t>)/2</a:t>
            </a:r>
            <a:r>
              <a:rPr lang="en-CA" dirty="0"/>
              <a:t>)</a:t>
            </a:r>
          </a:p>
          <a:p>
            <a:endParaRPr lang="en-CA" dirty="0"/>
          </a:p>
          <a:p>
            <a:r>
              <a:rPr lang="en-CA" dirty="0">
                <a:solidFill>
                  <a:srgbClr val="FF0000"/>
                </a:solidFill>
              </a:rPr>
              <a:t>B=147,421</a:t>
            </a:r>
          </a:p>
        </p:txBody>
      </p:sp>
    </p:spTree>
    <p:extLst>
      <p:ext uri="{BB962C8B-B14F-4D97-AF65-F5344CB8AC3E}">
        <p14:creationId xmlns:p14="http://schemas.microsoft.com/office/powerpoint/2010/main" val="1106902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8B55F-C751-4158-B3F9-240B354E6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38414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5D0735-DB0B-42A9-BD70-28E0DC07C7F8}"/>
              </a:ext>
            </a:extLst>
          </p:cNvPr>
          <p:cNvSpPr txBox="1"/>
          <p:nvPr/>
        </p:nvSpPr>
        <p:spPr>
          <a:xfrm>
            <a:off x="5443087" y="1386039"/>
            <a:ext cx="36287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cost of goods sold </a:t>
            </a:r>
            <a:r>
              <a:rPr lang="en-CA" dirty="0"/>
              <a:t>= </a:t>
            </a:r>
            <a:r>
              <a:rPr lang="en-CA" dirty="0">
                <a:solidFill>
                  <a:srgbClr val="FF0000"/>
                </a:solidFill>
              </a:rPr>
              <a:t>net sales – gross profit</a:t>
            </a:r>
            <a:r>
              <a:rPr lang="en-CA" dirty="0"/>
              <a:t> = 2,081,947 - 2,081,947*0.4 =</a:t>
            </a:r>
            <a:r>
              <a:rPr lang="en-CA" b="1" dirty="0"/>
              <a:t> 1,249,168.2 </a:t>
            </a:r>
          </a:p>
          <a:p>
            <a:endParaRPr lang="en-CA" b="1" dirty="0"/>
          </a:p>
          <a:p>
            <a:r>
              <a:rPr lang="en-CA" dirty="0"/>
              <a:t>12.62 times =</a:t>
            </a:r>
          </a:p>
          <a:p>
            <a:r>
              <a:rPr lang="en-CA" dirty="0"/>
              <a:t>1,249,168.2 /( </a:t>
            </a:r>
            <a:r>
              <a:rPr lang="en-CA" dirty="0">
                <a:solidFill>
                  <a:srgbClr val="FF0000"/>
                </a:solidFill>
              </a:rPr>
              <a:t>(138,000+</a:t>
            </a:r>
            <a:r>
              <a:rPr lang="en-CA" b="1" dirty="0">
                <a:solidFill>
                  <a:srgbClr val="FF0000"/>
                </a:solidFill>
              </a:rPr>
              <a:t>C</a:t>
            </a:r>
            <a:r>
              <a:rPr lang="en-CA" dirty="0">
                <a:solidFill>
                  <a:srgbClr val="FF0000"/>
                </a:solidFill>
              </a:rPr>
              <a:t>)/2 </a:t>
            </a:r>
            <a:r>
              <a:rPr lang="en-CA" dirty="0"/>
              <a:t>)</a:t>
            </a:r>
          </a:p>
          <a:p>
            <a:endParaRPr lang="en-CA" dirty="0"/>
          </a:p>
          <a:p>
            <a:r>
              <a:rPr lang="en-CA" b="1" dirty="0">
                <a:solidFill>
                  <a:srgbClr val="FF0000"/>
                </a:solidFill>
              </a:rPr>
              <a:t>C= 59,966.4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35E92-95C1-4109-9946-5AF8AA488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43" y="626947"/>
            <a:ext cx="4433738" cy="61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70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DE07C4-1188-4EF4-8A0F-0DBA81E1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6" y="0"/>
            <a:ext cx="617366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1F1712-1587-4092-9AA9-D3CDC8C2EC76}"/>
              </a:ext>
            </a:extLst>
          </p:cNvPr>
          <p:cNvSpPr txBox="1"/>
          <p:nvPr/>
        </p:nvSpPr>
        <p:spPr>
          <a:xfrm>
            <a:off x="5293894" y="1390851"/>
            <a:ext cx="34987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Current ratio = current assets/ current liabilities</a:t>
            </a:r>
          </a:p>
          <a:p>
            <a:endParaRPr lang="en-CA" dirty="0">
              <a:solidFill>
                <a:srgbClr val="FF0000"/>
              </a:solidFill>
            </a:endParaRPr>
          </a:p>
          <a:p>
            <a:r>
              <a:rPr lang="en-CA" dirty="0">
                <a:solidFill>
                  <a:srgbClr val="FF0000"/>
                </a:solidFill>
              </a:rPr>
              <a:t>3 = </a:t>
            </a:r>
            <a:r>
              <a:rPr lang="en-CA" b="1" dirty="0">
                <a:solidFill>
                  <a:srgbClr val="FF0000"/>
                </a:solidFill>
              </a:rPr>
              <a:t>D</a:t>
            </a:r>
            <a:r>
              <a:rPr lang="en-CA" dirty="0">
                <a:solidFill>
                  <a:srgbClr val="FF0000"/>
                </a:solidFill>
              </a:rPr>
              <a:t>/110,763</a:t>
            </a:r>
          </a:p>
          <a:p>
            <a:endParaRPr lang="en-CA" dirty="0">
              <a:solidFill>
                <a:srgbClr val="FF0000"/>
              </a:solidFill>
            </a:endParaRPr>
          </a:p>
          <a:p>
            <a:r>
              <a:rPr lang="en-CA" dirty="0">
                <a:solidFill>
                  <a:srgbClr val="FF0000"/>
                </a:solidFill>
              </a:rPr>
              <a:t>D = 332,289</a:t>
            </a:r>
          </a:p>
        </p:txBody>
      </p:sp>
    </p:spTree>
    <p:extLst>
      <p:ext uri="{BB962C8B-B14F-4D97-AF65-F5344CB8AC3E}">
        <p14:creationId xmlns:p14="http://schemas.microsoft.com/office/powerpoint/2010/main" val="262304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ACD674-4476-4354-B292-03512373BA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0" b="4868"/>
          <a:stretch/>
        </p:blipFill>
        <p:spPr>
          <a:xfrm>
            <a:off x="0" y="14514"/>
            <a:ext cx="9181024" cy="2959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7FBFD8-12C4-4137-91E9-8BFDFB291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593" y="3034364"/>
            <a:ext cx="5673838" cy="130189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344ED3-6D46-4F10-9EAE-B04C1ED352CC}"/>
              </a:ext>
            </a:extLst>
          </p:cNvPr>
          <p:cNvCxnSpPr/>
          <p:nvPr/>
        </p:nvCxnSpPr>
        <p:spPr>
          <a:xfrm>
            <a:off x="822989" y="5120640"/>
            <a:ext cx="25218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9E7A54-FBA4-41FA-8CFD-B1BA1C3BE9A7}"/>
              </a:ext>
            </a:extLst>
          </p:cNvPr>
          <p:cNvCxnSpPr/>
          <p:nvPr/>
        </p:nvCxnSpPr>
        <p:spPr>
          <a:xfrm>
            <a:off x="2011709" y="5106202"/>
            <a:ext cx="0" cy="1395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DE5761-5528-46C6-BBA0-2E2F5BE4B7BD}"/>
              </a:ext>
            </a:extLst>
          </p:cNvPr>
          <p:cNvSpPr txBox="1"/>
          <p:nvPr/>
        </p:nvSpPr>
        <p:spPr>
          <a:xfrm>
            <a:off x="1005869" y="4735630"/>
            <a:ext cx="204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Accounts receivable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F1FFB0-4198-4FAE-BBDC-344515CC38B6}"/>
              </a:ext>
            </a:extLst>
          </p:cNvPr>
          <p:cNvSpPr txBox="1"/>
          <p:nvPr/>
        </p:nvSpPr>
        <p:spPr>
          <a:xfrm>
            <a:off x="822989" y="5411361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10,250,000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50C45-3653-4B8F-BD62-C66A123C9C06}"/>
              </a:ext>
            </a:extLst>
          </p:cNvPr>
          <p:cNvSpPr txBox="1"/>
          <p:nvPr/>
        </p:nvSpPr>
        <p:spPr>
          <a:xfrm>
            <a:off x="1246503" y="5704678"/>
            <a:ext cx="7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2,500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A68CE1-AB9D-4245-8A4D-FBF387C69CDA}"/>
              </a:ext>
            </a:extLst>
          </p:cNvPr>
          <p:cNvSpPr txBox="1"/>
          <p:nvPr/>
        </p:nvSpPr>
        <p:spPr>
          <a:xfrm>
            <a:off x="2050240" y="5149517"/>
            <a:ext cx="7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2,500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8B6F18-AD00-4729-BAB1-180A4B6B5A62}"/>
              </a:ext>
            </a:extLst>
          </p:cNvPr>
          <p:cNvCxnSpPr>
            <a:cxnSpLocks/>
          </p:cNvCxnSpPr>
          <p:nvPr/>
        </p:nvCxnSpPr>
        <p:spPr>
          <a:xfrm>
            <a:off x="3978462" y="5090159"/>
            <a:ext cx="28891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3C44E6-D484-4B19-AAF9-37DC45757761}"/>
              </a:ext>
            </a:extLst>
          </p:cNvPr>
          <p:cNvCxnSpPr/>
          <p:nvPr/>
        </p:nvCxnSpPr>
        <p:spPr>
          <a:xfrm>
            <a:off x="5423043" y="5077688"/>
            <a:ext cx="0" cy="1395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1D24C18-A06C-4AD3-933F-82A4E99C5B0C}"/>
              </a:ext>
            </a:extLst>
          </p:cNvPr>
          <p:cNvSpPr txBox="1"/>
          <p:nvPr/>
        </p:nvSpPr>
        <p:spPr>
          <a:xfrm>
            <a:off x="3718580" y="4691951"/>
            <a:ext cx="320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Allowance for doubtful accounts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944FED-44D6-4862-8D55-B8CD1D4F1C3F}"/>
              </a:ext>
            </a:extLst>
          </p:cNvPr>
          <p:cNvSpPr txBox="1"/>
          <p:nvPr/>
        </p:nvSpPr>
        <p:spPr>
          <a:xfrm>
            <a:off x="5566456" y="5450086"/>
            <a:ext cx="7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2,500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44786A-1B87-4BCC-A5AB-7E69BB5C5BA1}"/>
              </a:ext>
            </a:extLst>
          </p:cNvPr>
          <p:cNvSpPr txBox="1"/>
          <p:nvPr/>
        </p:nvSpPr>
        <p:spPr>
          <a:xfrm>
            <a:off x="862457" y="5105401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en-CA" altLang="zh-CN" dirty="0"/>
              <a:t>,</a:t>
            </a:r>
            <a:r>
              <a:rPr lang="en-US" altLang="zh-CN" dirty="0"/>
              <a:t>400</a:t>
            </a:r>
            <a:r>
              <a:rPr lang="en-CA" dirty="0"/>
              <a:t>,000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3E89D5-DBB1-47C5-9528-AA4EE29F1D48}"/>
              </a:ext>
            </a:extLst>
          </p:cNvPr>
          <p:cNvSpPr txBox="1"/>
          <p:nvPr/>
        </p:nvSpPr>
        <p:spPr>
          <a:xfrm>
            <a:off x="5485608" y="5119036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/>
              <a:t>51</a:t>
            </a:r>
            <a:r>
              <a:rPr lang="en-CA" dirty="0"/>
              <a:t>,000</a:t>
            </a:r>
          </a:p>
        </p:txBody>
      </p:sp>
    </p:spTree>
    <p:extLst>
      <p:ext uri="{BB962C8B-B14F-4D97-AF65-F5344CB8AC3E}">
        <p14:creationId xmlns:p14="http://schemas.microsoft.com/office/powerpoint/2010/main" val="7761356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75C5BF-3F7E-461A-B32A-7CA5D1190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41" y="-33688"/>
            <a:ext cx="66399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8E1E8C-08B4-4400-968F-7318372270C3}"/>
              </a:ext>
            </a:extLst>
          </p:cNvPr>
          <p:cNvSpPr/>
          <p:nvPr/>
        </p:nvSpPr>
        <p:spPr>
          <a:xfrm>
            <a:off x="6520599" y="327878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B=147,421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21C56D-A0C8-4B0A-A23B-3CDC5B5B7B49}"/>
              </a:ext>
            </a:extLst>
          </p:cNvPr>
          <p:cNvSpPr/>
          <p:nvPr/>
        </p:nvSpPr>
        <p:spPr>
          <a:xfrm>
            <a:off x="6520599" y="697210"/>
            <a:ext cx="1297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C= 59,966.4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9FD1C-F258-4DDA-BF33-E256575777A7}"/>
              </a:ext>
            </a:extLst>
          </p:cNvPr>
          <p:cNvSpPr/>
          <p:nvPr/>
        </p:nvSpPr>
        <p:spPr>
          <a:xfrm>
            <a:off x="6520599" y="1058776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D = 332,289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A1779A-8761-4AA5-9351-3ED20D43C711}"/>
              </a:ext>
            </a:extLst>
          </p:cNvPr>
          <p:cNvSpPr txBox="1"/>
          <p:nvPr/>
        </p:nvSpPr>
        <p:spPr>
          <a:xfrm>
            <a:off x="6006164" y="158335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A</a:t>
            </a:r>
            <a:r>
              <a:rPr lang="en-CA" dirty="0"/>
              <a:t> = D – B – C – 8,902 – 10,195 = </a:t>
            </a:r>
            <a:r>
              <a:rPr lang="en-CA" dirty="0">
                <a:solidFill>
                  <a:srgbClr val="FF0000"/>
                </a:solidFill>
              </a:rPr>
              <a:t>105,804.6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6860EB-F4A7-4516-AD68-7B3D9336E001}"/>
              </a:ext>
            </a:extLst>
          </p:cNvPr>
          <p:cNvSpPr txBox="1"/>
          <p:nvPr/>
        </p:nvSpPr>
        <p:spPr>
          <a:xfrm>
            <a:off x="5193760" y="3115833"/>
            <a:ext cx="31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= 314,106 – 110,763 = 203,343</a:t>
            </a:r>
          </a:p>
        </p:txBody>
      </p:sp>
    </p:spTree>
    <p:extLst>
      <p:ext uri="{BB962C8B-B14F-4D97-AF65-F5344CB8AC3E}">
        <p14:creationId xmlns:p14="http://schemas.microsoft.com/office/powerpoint/2010/main" val="3563575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4740F2-0323-4238-A1EA-15069DA6E7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3" b="3368"/>
          <a:stretch/>
        </p:blipFill>
        <p:spPr>
          <a:xfrm>
            <a:off x="0" y="0"/>
            <a:ext cx="9051430" cy="3465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4CD739-52A0-43E0-A955-4414CC2FE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609" y="3465095"/>
            <a:ext cx="5966853" cy="102362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7F432C-F615-46D7-B08A-425FD8201D06}"/>
              </a:ext>
            </a:extLst>
          </p:cNvPr>
          <p:cNvCxnSpPr/>
          <p:nvPr/>
        </p:nvCxnSpPr>
        <p:spPr>
          <a:xfrm>
            <a:off x="822989" y="5120640"/>
            <a:ext cx="25218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D2E6C6-3EC6-40BD-BFFC-C8F0CF6F1CC1}"/>
              </a:ext>
            </a:extLst>
          </p:cNvPr>
          <p:cNvCxnSpPr/>
          <p:nvPr/>
        </p:nvCxnSpPr>
        <p:spPr>
          <a:xfrm>
            <a:off x="2011709" y="5106202"/>
            <a:ext cx="0" cy="1395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4A13908-E446-4A1E-AFDB-4BBE560F1DFB}"/>
              </a:ext>
            </a:extLst>
          </p:cNvPr>
          <p:cNvSpPr txBox="1"/>
          <p:nvPr/>
        </p:nvSpPr>
        <p:spPr>
          <a:xfrm>
            <a:off x="1005869" y="4735630"/>
            <a:ext cx="204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Accounts receivable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5DCE9B-C6F0-4A15-AB68-E16885D04085}"/>
              </a:ext>
            </a:extLst>
          </p:cNvPr>
          <p:cNvSpPr txBox="1"/>
          <p:nvPr/>
        </p:nvSpPr>
        <p:spPr>
          <a:xfrm>
            <a:off x="822989" y="5447899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10,250,000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3E938-8ED3-4081-B906-A4000CF260A4}"/>
              </a:ext>
            </a:extLst>
          </p:cNvPr>
          <p:cNvSpPr txBox="1"/>
          <p:nvPr/>
        </p:nvSpPr>
        <p:spPr>
          <a:xfrm>
            <a:off x="1246503" y="5774937"/>
            <a:ext cx="7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2,500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C321C5-9150-4387-8875-566FEE831C4C}"/>
              </a:ext>
            </a:extLst>
          </p:cNvPr>
          <p:cNvSpPr txBox="1"/>
          <p:nvPr/>
        </p:nvSpPr>
        <p:spPr>
          <a:xfrm>
            <a:off x="2050240" y="5149517"/>
            <a:ext cx="7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2,500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4B0AAA-7AB1-4BBA-9A27-40372A99337B}"/>
              </a:ext>
            </a:extLst>
          </p:cNvPr>
          <p:cNvCxnSpPr>
            <a:cxnSpLocks/>
          </p:cNvCxnSpPr>
          <p:nvPr/>
        </p:nvCxnSpPr>
        <p:spPr>
          <a:xfrm>
            <a:off x="3978462" y="5090159"/>
            <a:ext cx="28891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4E7B7A-17F2-4202-A20A-409FE6573638}"/>
              </a:ext>
            </a:extLst>
          </p:cNvPr>
          <p:cNvCxnSpPr/>
          <p:nvPr/>
        </p:nvCxnSpPr>
        <p:spPr>
          <a:xfrm>
            <a:off x="5423043" y="5077688"/>
            <a:ext cx="0" cy="1395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312186-6EA1-42C3-9CA7-5CCFC31F9A4C}"/>
              </a:ext>
            </a:extLst>
          </p:cNvPr>
          <p:cNvSpPr txBox="1"/>
          <p:nvPr/>
        </p:nvSpPr>
        <p:spPr>
          <a:xfrm>
            <a:off x="3718580" y="4691951"/>
            <a:ext cx="320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Allowance for doubtful accounts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6EEBEB-0691-4B06-BB8D-E1838AFF36EA}"/>
              </a:ext>
            </a:extLst>
          </p:cNvPr>
          <p:cNvSpPr txBox="1"/>
          <p:nvPr/>
        </p:nvSpPr>
        <p:spPr>
          <a:xfrm>
            <a:off x="5542564" y="5419023"/>
            <a:ext cx="7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2,500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EB52FD-F8ED-42A3-8441-C705F544E692}"/>
              </a:ext>
            </a:extLst>
          </p:cNvPr>
          <p:cNvSpPr txBox="1"/>
          <p:nvPr/>
        </p:nvSpPr>
        <p:spPr>
          <a:xfrm>
            <a:off x="2026146" y="5419023"/>
            <a:ext cx="136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10,857,000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ACCC6F-A1C1-48AA-A76A-00B67FAEC499}"/>
              </a:ext>
            </a:extLst>
          </p:cNvPr>
          <p:cNvSpPr txBox="1"/>
          <p:nvPr/>
        </p:nvSpPr>
        <p:spPr>
          <a:xfrm>
            <a:off x="860725" y="5149517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en-CA" altLang="zh-CN" dirty="0"/>
              <a:t>,</a:t>
            </a:r>
            <a:r>
              <a:rPr lang="en-US" altLang="zh-CN" dirty="0"/>
              <a:t>400</a:t>
            </a:r>
            <a:r>
              <a:rPr lang="en-CA" dirty="0"/>
              <a:t>,000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66260D-155D-4588-AB5C-9609952BD3B3}"/>
              </a:ext>
            </a:extLst>
          </p:cNvPr>
          <p:cNvSpPr txBox="1"/>
          <p:nvPr/>
        </p:nvSpPr>
        <p:spPr>
          <a:xfrm>
            <a:off x="5485608" y="5119036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/>
              <a:t>51</a:t>
            </a:r>
            <a:r>
              <a:rPr lang="en-CA" dirty="0"/>
              <a:t>,000</a:t>
            </a:r>
          </a:p>
        </p:txBody>
      </p:sp>
    </p:spTree>
    <p:extLst>
      <p:ext uri="{BB962C8B-B14F-4D97-AF65-F5344CB8AC3E}">
        <p14:creationId xmlns:p14="http://schemas.microsoft.com/office/powerpoint/2010/main" val="3506086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00F213-A3FE-4275-B093-E335258B4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660"/>
            <a:ext cx="9104000" cy="1994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8A8AA4-692B-4B07-9432-D54DB0982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23" y="2010259"/>
            <a:ext cx="6237194" cy="119894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FD66F3-61AD-4A04-85E3-D3D80068F6EF}"/>
              </a:ext>
            </a:extLst>
          </p:cNvPr>
          <p:cNvCxnSpPr/>
          <p:nvPr/>
        </p:nvCxnSpPr>
        <p:spPr>
          <a:xfrm>
            <a:off x="822989" y="4023361"/>
            <a:ext cx="25218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F4A7DE-848D-40C5-BD0A-A6963001F10C}"/>
              </a:ext>
            </a:extLst>
          </p:cNvPr>
          <p:cNvCxnSpPr/>
          <p:nvPr/>
        </p:nvCxnSpPr>
        <p:spPr>
          <a:xfrm>
            <a:off x="2011709" y="4008923"/>
            <a:ext cx="0" cy="1395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D3A622-32E8-4FFD-8635-837A335937D4}"/>
              </a:ext>
            </a:extLst>
          </p:cNvPr>
          <p:cNvSpPr txBox="1"/>
          <p:nvPr/>
        </p:nvSpPr>
        <p:spPr>
          <a:xfrm>
            <a:off x="1005869" y="3638351"/>
            <a:ext cx="204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Accounts receivable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E1508-C2E8-4068-A6EA-3F05152EE2D0}"/>
              </a:ext>
            </a:extLst>
          </p:cNvPr>
          <p:cNvSpPr txBox="1"/>
          <p:nvPr/>
        </p:nvSpPr>
        <p:spPr>
          <a:xfrm>
            <a:off x="822989" y="4325459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10,250,000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F21BB4-7ED5-48F5-8EE4-A9A84210CC81}"/>
              </a:ext>
            </a:extLst>
          </p:cNvPr>
          <p:cNvSpPr txBox="1"/>
          <p:nvPr/>
        </p:nvSpPr>
        <p:spPr>
          <a:xfrm>
            <a:off x="1203221" y="4672188"/>
            <a:ext cx="7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2,500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179F25-C4C0-4C20-9C1E-071C65F88C49}"/>
              </a:ext>
            </a:extLst>
          </p:cNvPr>
          <p:cNvSpPr txBox="1"/>
          <p:nvPr/>
        </p:nvSpPr>
        <p:spPr>
          <a:xfrm>
            <a:off x="2050240" y="4052238"/>
            <a:ext cx="7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2,500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2FB640-141F-404A-857B-68BD33261E29}"/>
              </a:ext>
            </a:extLst>
          </p:cNvPr>
          <p:cNvCxnSpPr>
            <a:cxnSpLocks/>
          </p:cNvCxnSpPr>
          <p:nvPr/>
        </p:nvCxnSpPr>
        <p:spPr>
          <a:xfrm>
            <a:off x="3978462" y="3992880"/>
            <a:ext cx="28891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77508-A2CB-4F82-BD43-AB263FB690B4}"/>
              </a:ext>
            </a:extLst>
          </p:cNvPr>
          <p:cNvCxnSpPr/>
          <p:nvPr/>
        </p:nvCxnSpPr>
        <p:spPr>
          <a:xfrm>
            <a:off x="5423043" y="3980409"/>
            <a:ext cx="0" cy="1395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8EEE0E-B629-47BB-82D2-C9B450683BB8}"/>
              </a:ext>
            </a:extLst>
          </p:cNvPr>
          <p:cNvSpPr txBox="1"/>
          <p:nvPr/>
        </p:nvSpPr>
        <p:spPr>
          <a:xfrm>
            <a:off x="3718580" y="3594672"/>
            <a:ext cx="320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Allowance for doubtful accounts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0173EB-CF6E-4F2F-9041-05C8B7C209B6}"/>
              </a:ext>
            </a:extLst>
          </p:cNvPr>
          <p:cNvSpPr txBox="1"/>
          <p:nvPr/>
        </p:nvSpPr>
        <p:spPr>
          <a:xfrm>
            <a:off x="5566653" y="4337422"/>
            <a:ext cx="7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2,500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44F74F-684A-4FF5-97B5-6A73FEBAF82F}"/>
              </a:ext>
            </a:extLst>
          </p:cNvPr>
          <p:cNvSpPr txBox="1"/>
          <p:nvPr/>
        </p:nvSpPr>
        <p:spPr>
          <a:xfrm>
            <a:off x="2026146" y="4321744"/>
            <a:ext cx="136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10,857,000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8AD816-8955-45DC-AB01-E1A737C0C83D}"/>
              </a:ext>
            </a:extLst>
          </p:cNvPr>
          <p:cNvSpPr txBox="1"/>
          <p:nvPr/>
        </p:nvSpPr>
        <p:spPr>
          <a:xfrm>
            <a:off x="2011709" y="4652856"/>
            <a:ext cx="136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57,000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DD2743-C33F-44EF-A299-B2738F55878C}"/>
              </a:ext>
            </a:extLst>
          </p:cNvPr>
          <p:cNvSpPr txBox="1"/>
          <p:nvPr/>
        </p:nvSpPr>
        <p:spPr>
          <a:xfrm>
            <a:off x="4392322" y="4052238"/>
            <a:ext cx="136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57,000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ADCC46-8420-4B15-9935-5FBF310D537D}"/>
              </a:ext>
            </a:extLst>
          </p:cNvPr>
          <p:cNvSpPr txBox="1"/>
          <p:nvPr/>
        </p:nvSpPr>
        <p:spPr>
          <a:xfrm>
            <a:off x="861519" y="4021232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en-CA" altLang="zh-CN" dirty="0"/>
              <a:t>,</a:t>
            </a:r>
            <a:r>
              <a:rPr lang="en-US" altLang="zh-CN" dirty="0"/>
              <a:t>400</a:t>
            </a:r>
            <a:r>
              <a:rPr lang="en-CA" dirty="0"/>
              <a:t>,000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D42F4A-2559-4B32-8077-A516D6B1532A}"/>
              </a:ext>
            </a:extLst>
          </p:cNvPr>
          <p:cNvSpPr txBox="1"/>
          <p:nvPr/>
        </p:nvSpPr>
        <p:spPr>
          <a:xfrm>
            <a:off x="5467148" y="4029956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/>
              <a:t>51</a:t>
            </a:r>
            <a:r>
              <a:rPr lang="en-CA" dirty="0"/>
              <a:t>,000</a:t>
            </a:r>
          </a:p>
        </p:txBody>
      </p:sp>
    </p:spTree>
    <p:extLst>
      <p:ext uri="{BB962C8B-B14F-4D97-AF65-F5344CB8AC3E}">
        <p14:creationId xmlns:p14="http://schemas.microsoft.com/office/powerpoint/2010/main" val="298359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31CC52-7A8A-46B5-A39B-7324ADE94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9" y="44990"/>
            <a:ext cx="8903622" cy="1901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6BFF44-C1BD-44DB-9FEF-2FC6AA571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22" y="1946787"/>
            <a:ext cx="5220275" cy="26757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870005-B2F9-409C-AAB1-C779D59C5B02}"/>
              </a:ext>
            </a:extLst>
          </p:cNvPr>
          <p:cNvSpPr txBox="1"/>
          <p:nvPr/>
        </p:nvSpPr>
        <p:spPr>
          <a:xfrm>
            <a:off x="5842535" y="2730670"/>
            <a:ext cx="276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1,800,000 *1.5%=</a:t>
            </a:r>
            <a:r>
              <a:rPr lang="en-CA" b="1" dirty="0">
                <a:solidFill>
                  <a:srgbClr val="FF0000"/>
                </a:solidFill>
              </a:rPr>
              <a:t>27,000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6B52AE-451C-4441-8D4C-7EBE212484A6}"/>
              </a:ext>
            </a:extLst>
          </p:cNvPr>
          <p:cNvSpPr txBox="1"/>
          <p:nvPr/>
        </p:nvSpPr>
        <p:spPr>
          <a:xfrm>
            <a:off x="5890661" y="3244334"/>
            <a:ext cx="276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600,000 *3%=</a:t>
            </a:r>
            <a:r>
              <a:rPr lang="en-CA" b="1" dirty="0">
                <a:solidFill>
                  <a:srgbClr val="FF0000"/>
                </a:solidFill>
              </a:rPr>
              <a:t>18,000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F80AFB-D4B8-40E6-8506-368A6844ED52}"/>
              </a:ext>
            </a:extLst>
          </p:cNvPr>
          <p:cNvSpPr txBox="1"/>
          <p:nvPr/>
        </p:nvSpPr>
        <p:spPr>
          <a:xfrm>
            <a:off x="5890661" y="3699219"/>
            <a:ext cx="276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140,000 *5%=</a:t>
            </a:r>
            <a:r>
              <a:rPr lang="en-CA" b="1" dirty="0">
                <a:solidFill>
                  <a:srgbClr val="FF0000"/>
                </a:solidFill>
              </a:rPr>
              <a:t>7,000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5A70C0-1873-4749-96E6-174379F29DC1}"/>
              </a:ext>
            </a:extLst>
          </p:cNvPr>
          <p:cNvSpPr txBox="1"/>
          <p:nvPr/>
        </p:nvSpPr>
        <p:spPr>
          <a:xfrm>
            <a:off x="5890661" y="4154104"/>
            <a:ext cx="276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253,000 *12%=</a:t>
            </a:r>
            <a:r>
              <a:rPr lang="en-CA" b="1" dirty="0">
                <a:solidFill>
                  <a:srgbClr val="FF0000"/>
                </a:solidFill>
              </a:rPr>
              <a:t>30,360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BDF2E-BD7E-48B8-A7B3-6DCCD33CD2D1}"/>
              </a:ext>
            </a:extLst>
          </p:cNvPr>
          <p:cNvSpPr txBox="1"/>
          <p:nvPr/>
        </p:nvSpPr>
        <p:spPr>
          <a:xfrm>
            <a:off x="537322" y="4788568"/>
            <a:ext cx="8452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The value of allowance for doubtful accounts should be: </a:t>
            </a:r>
          </a:p>
          <a:p>
            <a:endParaRPr lang="en-CA" b="1" dirty="0">
              <a:solidFill>
                <a:srgbClr val="FF0000"/>
              </a:solidFill>
            </a:endParaRPr>
          </a:p>
          <a:p>
            <a:r>
              <a:rPr lang="en-CA" b="1" dirty="0">
                <a:solidFill>
                  <a:srgbClr val="FF0000"/>
                </a:solidFill>
              </a:rPr>
              <a:t>27,000 +18,000+ 7,000+ 30,360 = 82,360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2758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689C44-EC73-4F19-A436-BEF9EFA3DC01}"/>
              </a:ext>
            </a:extLst>
          </p:cNvPr>
          <p:cNvSpPr txBox="1"/>
          <p:nvPr/>
        </p:nvSpPr>
        <p:spPr>
          <a:xfrm>
            <a:off x="518072" y="36426"/>
            <a:ext cx="845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The value of accounts for doubtful accounts should be: 82,360</a:t>
            </a:r>
            <a:endParaRPr lang="en-CA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AD1DC2-5226-45E3-98AA-54DC3EF2EC74}"/>
              </a:ext>
            </a:extLst>
          </p:cNvPr>
          <p:cNvCxnSpPr/>
          <p:nvPr/>
        </p:nvCxnSpPr>
        <p:spPr>
          <a:xfrm>
            <a:off x="822989" y="1482304"/>
            <a:ext cx="25218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53CB45-809A-4C99-9532-938C42846BE7}"/>
              </a:ext>
            </a:extLst>
          </p:cNvPr>
          <p:cNvCxnSpPr/>
          <p:nvPr/>
        </p:nvCxnSpPr>
        <p:spPr>
          <a:xfrm>
            <a:off x="2011709" y="1467866"/>
            <a:ext cx="0" cy="1395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17BEADD-8C28-4BC9-926F-6C8919CDF671}"/>
              </a:ext>
            </a:extLst>
          </p:cNvPr>
          <p:cNvSpPr txBox="1"/>
          <p:nvPr/>
        </p:nvSpPr>
        <p:spPr>
          <a:xfrm>
            <a:off x="1005869" y="1097294"/>
            <a:ext cx="204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Accounts receivable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95C2CF-9D2E-47D5-A7EC-CCF6817A10FD}"/>
              </a:ext>
            </a:extLst>
          </p:cNvPr>
          <p:cNvSpPr txBox="1"/>
          <p:nvPr/>
        </p:nvSpPr>
        <p:spPr>
          <a:xfrm>
            <a:off x="799013" y="1796105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10,250,000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9F2C5-420D-4172-8A8E-AC2435375CCD}"/>
              </a:ext>
            </a:extLst>
          </p:cNvPr>
          <p:cNvSpPr txBox="1"/>
          <p:nvPr/>
        </p:nvSpPr>
        <p:spPr>
          <a:xfrm>
            <a:off x="1270596" y="2111677"/>
            <a:ext cx="7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2,500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938082-A490-47A7-9BB1-C9F5D4210069}"/>
              </a:ext>
            </a:extLst>
          </p:cNvPr>
          <p:cNvSpPr txBox="1"/>
          <p:nvPr/>
        </p:nvSpPr>
        <p:spPr>
          <a:xfrm>
            <a:off x="2050240" y="1511181"/>
            <a:ext cx="7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2,500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D31AB6-6154-457C-BFAC-0923C8CEE0DD}"/>
              </a:ext>
            </a:extLst>
          </p:cNvPr>
          <p:cNvCxnSpPr>
            <a:cxnSpLocks/>
          </p:cNvCxnSpPr>
          <p:nvPr/>
        </p:nvCxnSpPr>
        <p:spPr>
          <a:xfrm>
            <a:off x="3978462" y="1451823"/>
            <a:ext cx="28891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1FBD83-08E6-4A8B-8EFE-114B3C3974DF}"/>
              </a:ext>
            </a:extLst>
          </p:cNvPr>
          <p:cNvCxnSpPr/>
          <p:nvPr/>
        </p:nvCxnSpPr>
        <p:spPr>
          <a:xfrm>
            <a:off x="5423043" y="1439352"/>
            <a:ext cx="0" cy="1395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E79EFFD-CBD3-45A4-BE6F-F60B3CC9A142}"/>
              </a:ext>
            </a:extLst>
          </p:cNvPr>
          <p:cNvSpPr txBox="1"/>
          <p:nvPr/>
        </p:nvSpPr>
        <p:spPr>
          <a:xfrm>
            <a:off x="3718580" y="1053615"/>
            <a:ext cx="320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Allowance for doubtful accounts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A69ACB-AAD8-470A-A9A0-347CC68F6984}"/>
              </a:ext>
            </a:extLst>
          </p:cNvPr>
          <p:cNvSpPr txBox="1"/>
          <p:nvPr/>
        </p:nvSpPr>
        <p:spPr>
          <a:xfrm>
            <a:off x="5557774" y="1780687"/>
            <a:ext cx="7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2,500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989213-CFD0-4599-A44B-F5AD51530B91}"/>
              </a:ext>
            </a:extLst>
          </p:cNvPr>
          <p:cNvSpPr txBox="1"/>
          <p:nvPr/>
        </p:nvSpPr>
        <p:spPr>
          <a:xfrm>
            <a:off x="2026146" y="1780687"/>
            <a:ext cx="136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10,857,000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0F6B1-856D-4575-A2B6-6CB02350BE91}"/>
              </a:ext>
            </a:extLst>
          </p:cNvPr>
          <p:cNvSpPr txBox="1"/>
          <p:nvPr/>
        </p:nvSpPr>
        <p:spPr>
          <a:xfrm>
            <a:off x="2011709" y="2111799"/>
            <a:ext cx="136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57,000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5E8305-4C66-4EF1-A80E-19CF43AD65C2}"/>
              </a:ext>
            </a:extLst>
          </p:cNvPr>
          <p:cNvSpPr txBox="1"/>
          <p:nvPr/>
        </p:nvSpPr>
        <p:spPr>
          <a:xfrm>
            <a:off x="4392322" y="1511181"/>
            <a:ext cx="136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57,000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16A89D-E0F6-4EBC-8CF2-AC23ADA31DFC}"/>
              </a:ext>
            </a:extLst>
          </p:cNvPr>
          <p:cNvCxnSpPr/>
          <p:nvPr/>
        </p:nvCxnSpPr>
        <p:spPr>
          <a:xfrm>
            <a:off x="796549" y="2483750"/>
            <a:ext cx="25073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5E50175-CAA7-45A2-8DF0-CDEFDA086CF1}"/>
              </a:ext>
            </a:extLst>
          </p:cNvPr>
          <p:cNvSpPr txBox="1"/>
          <p:nvPr/>
        </p:nvSpPr>
        <p:spPr>
          <a:xfrm>
            <a:off x="837543" y="1511181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en-CA" altLang="zh-CN" dirty="0"/>
              <a:t>,</a:t>
            </a:r>
            <a:r>
              <a:rPr lang="en-US" altLang="zh-CN" dirty="0"/>
              <a:t>400</a:t>
            </a:r>
            <a:r>
              <a:rPr lang="en-CA" dirty="0"/>
              <a:t>,000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6686AE-D1AA-4656-9AED-A15C03E7CFFD}"/>
              </a:ext>
            </a:extLst>
          </p:cNvPr>
          <p:cNvSpPr txBox="1"/>
          <p:nvPr/>
        </p:nvSpPr>
        <p:spPr>
          <a:xfrm>
            <a:off x="5557774" y="1507787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/>
              <a:t>51</a:t>
            </a:r>
            <a:r>
              <a:rPr lang="en-CA" dirty="0"/>
              <a:t>,000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0C26039-4465-418C-9553-8B3DD250AEE6}"/>
              </a:ext>
            </a:extLst>
          </p:cNvPr>
          <p:cNvCxnSpPr>
            <a:cxnSpLocks/>
          </p:cNvCxnSpPr>
          <p:nvPr/>
        </p:nvCxnSpPr>
        <p:spPr>
          <a:xfrm>
            <a:off x="3978462" y="2203013"/>
            <a:ext cx="28891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752BB10-0FA4-4480-A03D-A4170660A6B7}"/>
              </a:ext>
            </a:extLst>
          </p:cNvPr>
          <p:cNvSpPr txBox="1"/>
          <p:nvPr/>
        </p:nvSpPr>
        <p:spPr>
          <a:xfrm>
            <a:off x="796549" y="582332"/>
            <a:ext cx="265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Before adjustment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28EED1-6C6E-438B-B239-9D46EDA6650C}"/>
              </a:ext>
            </a:extLst>
          </p:cNvPr>
          <p:cNvSpPr txBox="1"/>
          <p:nvPr/>
        </p:nvSpPr>
        <p:spPr>
          <a:xfrm>
            <a:off x="706779" y="2521843"/>
            <a:ext cx="136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2,736,000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32338A-5184-47DB-8DBB-1E167DEFAC41}"/>
              </a:ext>
            </a:extLst>
          </p:cNvPr>
          <p:cNvSpPr txBox="1"/>
          <p:nvPr/>
        </p:nvSpPr>
        <p:spPr>
          <a:xfrm>
            <a:off x="4492650" y="2256008"/>
            <a:ext cx="136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3,500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D1CD8F-A414-4829-BCAC-C26FC808AE21}"/>
              </a:ext>
            </a:extLst>
          </p:cNvPr>
          <p:cNvCxnSpPr/>
          <p:nvPr/>
        </p:nvCxnSpPr>
        <p:spPr>
          <a:xfrm>
            <a:off x="975389" y="3920691"/>
            <a:ext cx="25218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570CC4A-0DBD-4FD4-8233-886F640A03CC}"/>
              </a:ext>
            </a:extLst>
          </p:cNvPr>
          <p:cNvCxnSpPr/>
          <p:nvPr/>
        </p:nvCxnSpPr>
        <p:spPr>
          <a:xfrm>
            <a:off x="2164109" y="3906253"/>
            <a:ext cx="0" cy="1395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D431AE3-5E48-4CEE-91DF-7F7BBF31F128}"/>
              </a:ext>
            </a:extLst>
          </p:cNvPr>
          <p:cNvSpPr txBox="1"/>
          <p:nvPr/>
        </p:nvSpPr>
        <p:spPr>
          <a:xfrm>
            <a:off x="1158269" y="3535681"/>
            <a:ext cx="2040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Accounts receivable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AAB49C-943E-456C-BF18-E51C9E0267BE}"/>
              </a:ext>
            </a:extLst>
          </p:cNvPr>
          <p:cNvSpPr txBox="1"/>
          <p:nvPr/>
        </p:nvSpPr>
        <p:spPr>
          <a:xfrm>
            <a:off x="951413" y="4234492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10,250,000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BB9FB-3014-4BDA-A834-4906B21AA196}"/>
              </a:ext>
            </a:extLst>
          </p:cNvPr>
          <p:cNvSpPr txBox="1"/>
          <p:nvPr/>
        </p:nvSpPr>
        <p:spPr>
          <a:xfrm>
            <a:off x="1422996" y="4550064"/>
            <a:ext cx="7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2,500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F95367-F26D-49FF-A246-AD17506BD337}"/>
              </a:ext>
            </a:extLst>
          </p:cNvPr>
          <p:cNvSpPr txBox="1"/>
          <p:nvPr/>
        </p:nvSpPr>
        <p:spPr>
          <a:xfrm>
            <a:off x="2202640" y="3949568"/>
            <a:ext cx="7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2,500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A00A44C-0B16-4AEB-A532-4937EB99A11E}"/>
              </a:ext>
            </a:extLst>
          </p:cNvPr>
          <p:cNvCxnSpPr>
            <a:cxnSpLocks/>
          </p:cNvCxnSpPr>
          <p:nvPr/>
        </p:nvCxnSpPr>
        <p:spPr>
          <a:xfrm>
            <a:off x="4130862" y="3890210"/>
            <a:ext cx="28891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685B19-1453-44CE-85F3-D25206093B75}"/>
              </a:ext>
            </a:extLst>
          </p:cNvPr>
          <p:cNvCxnSpPr/>
          <p:nvPr/>
        </p:nvCxnSpPr>
        <p:spPr>
          <a:xfrm>
            <a:off x="5575443" y="3877739"/>
            <a:ext cx="0" cy="13956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E991E85-DAAE-44E5-81AC-49360EF736C3}"/>
              </a:ext>
            </a:extLst>
          </p:cNvPr>
          <p:cNvSpPr txBox="1"/>
          <p:nvPr/>
        </p:nvSpPr>
        <p:spPr>
          <a:xfrm>
            <a:off x="3870980" y="3492002"/>
            <a:ext cx="320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Allowance for doubtful accounts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DB27E8B-A464-48BF-8441-9523300499AD}"/>
              </a:ext>
            </a:extLst>
          </p:cNvPr>
          <p:cNvSpPr txBox="1"/>
          <p:nvPr/>
        </p:nvSpPr>
        <p:spPr>
          <a:xfrm>
            <a:off x="5710174" y="4219074"/>
            <a:ext cx="72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2,500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CEAA75-14F3-40C5-A804-A84EBF8C1993}"/>
              </a:ext>
            </a:extLst>
          </p:cNvPr>
          <p:cNvSpPr txBox="1"/>
          <p:nvPr/>
        </p:nvSpPr>
        <p:spPr>
          <a:xfrm>
            <a:off x="2178546" y="4219074"/>
            <a:ext cx="136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10,857,000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723CA43-5869-49E7-A9FA-78520D4CB281}"/>
              </a:ext>
            </a:extLst>
          </p:cNvPr>
          <p:cNvSpPr txBox="1"/>
          <p:nvPr/>
        </p:nvSpPr>
        <p:spPr>
          <a:xfrm>
            <a:off x="2164109" y="4550186"/>
            <a:ext cx="136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57,000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87AD334-1BF7-4FFA-8FFF-C24B664CF026}"/>
              </a:ext>
            </a:extLst>
          </p:cNvPr>
          <p:cNvSpPr txBox="1"/>
          <p:nvPr/>
        </p:nvSpPr>
        <p:spPr>
          <a:xfrm>
            <a:off x="4544722" y="3949568"/>
            <a:ext cx="136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57,000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A1B9A6B-6EFB-4077-9F81-064C6B9F7F57}"/>
              </a:ext>
            </a:extLst>
          </p:cNvPr>
          <p:cNvCxnSpPr/>
          <p:nvPr/>
        </p:nvCxnSpPr>
        <p:spPr>
          <a:xfrm>
            <a:off x="948949" y="4922137"/>
            <a:ext cx="2507381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A85E7C2-4CCF-4566-B6E5-AB46ED359328}"/>
              </a:ext>
            </a:extLst>
          </p:cNvPr>
          <p:cNvSpPr txBox="1"/>
          <p:nvPr/>
        </p:nvSpPr>
        <p:spPr>
          <a:xfrm>
            <a:off x="989943" y="3949568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</a:t>
            </a:r>
            <a:r>
              <a:rPr lang="en-CA" altLang="zh-CN" dirty="0"/>
              <a:t>,</a:t>
            </a:r>
            <a:r>
              <a:rPr lang="en-US" altLang="zh-CN" dirty="0"/>
              <a:t>400</a:t>
            </a:r>
            <a:r>
              <a:rPr lang="en-CA" dirty="0"/>
              <a:t>,000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D03918-FE73-4C83-A333-B372BFC5B0F4}"/>
              </a:ext>
            </a:extLst>
          </p:cNvPr>
          <p:cNvSpPr txBox="1"/>
          <p:nvPr/>
        </p:nvSpPr>
        <p:spPr>
          <a:xfrm>
            <a:off x="5710174" y="3946174"/>
            <a:ext cx="1270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dirty="0"/>
              <a:t>51</a:t>
            </a:r>
            <a:r>
              <a:rPr lang="en-CA" dirty="0"/>
              <a:t>,000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83F4E59-1A03-4C77-9A98-F970E03C5959}"/>
              </a:ext>
            </a:extLst>
          </p:cNvPr>
          <p:cNvCxnSpPr>
            <a:cxnSpLocks/>
          </p:cNvCxnSpPr>
          <p:nvPr/>
        </p:nvCxnSpPr>
        <p:spPr>
          <a:xfrm>
            <a:off x="4183801" y="4850284"/>
            <a:ext cx="288916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4DEF68B-42BF-4A95-8291-EF68E3A24E2C}"/>
              </a:ext>
            </a:extLst>
          </p:cNvPr>
          <p:cNvSpPr txBox="1"/>
          <p:nvPr/>
        </p:nvSpPr>
        <p:spPr>
          <a:xfrm>
            <a:off x="859179" y="4960230"/>
            <a:ext cx="136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2,736,000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621B55-05F7-4143-9D21-BC44D2C22129}"/>
              </a:ext>
            </a:extLst>
          </p:cNvPr>
          <p:cNvSpPr txBox="1"/>
          <p:nvPr/>
        </p:nvSpPr>
        <p:spPr>
          <a:xfrm>
            <a:off x="871190" y="3050706"/>
            <a:ext cx="265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After adjustment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E433A3-C319-4C38-8B07-702BFB48819E}"/>
              </a:ext>
            </a:extLst>
          </p:cNvPr>
          <p:cNvSpPr/>
          <p:nvPr/>
        </p:nvSpPr>
        <p:spPr>
          <a:xfrm>
            <a:off x="5731815" y="4885224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82,360</a:t>
            </a:r>
            <a:endParaRPr lang="en-CA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F3BC06-F6D1-4048-ACA1-37DE443B5298}"/>
              </a:ext>
            </a:extLst>
          </p:cNvPr>
          <p:cNvSpPr/>
          <p:nvPr/>
        </p:nvSpPr>
        <p:spPr>
          <a:xfrm>
            <a:off x="5731816" y="4509729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85,860</a:t>
            </a:r>
            <a:endParaRPr lang="en-CA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2B91DB8-B531-4BA6-8B2C-EC56AF707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48" y="5795858"/>
            <a:ext cx="7295089" cy="81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51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971</TotalTime>
  <Words>1067</Words>
  <Application>Microsoft Office PowerPoint</Application>
  <PresentationFormat>On-screen Show (4:3)</PresentationFormat>
  <Paragraphs>246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FranklinGothic-Book,Bold</vt:lpstr>
      <vt:lpstr>Arial</vt:lpstr>
      <vt:lpstr>Calibri</vt:lpstr>
      <vt:lpstr>Calibri Light</vt:lpstr>
      <vt:lpstr>Office Theme</vt:lpstr>
      <vt:lpstr>Final Review 1   2015 exam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 mins Break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 mins Break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Review 1</dc:title>
  <dc:creator>Yaping Zheng</dc:creator>
  <cp:lastModifiedBy>Yaping Zheng</cp:lastModifiedBy>
  <cp:revision>59</cp:revision>
  <dcterms:created xsi:type="dcterms:W3CDTF">2019-12-03T05:53:35Z</dcterms:created>
  <dcterms:modified xsi:type="dcterms:W3CDTF">2019-12-03T22:05:35Z</dcterms:modified>
</cp:coreProperties>
</file>